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729" r:id="rId5"/>
    <p:sldMasterId id="2147483780" r:id="rId6"/>
    <p:sldMasterId id="2147483787" r:id="rId7"/>
  </p:sldMasterIdLst>
  <p:notesMasterIdLst>
    <p:notesMasterId r:id="rId33"/>
  </p:notesMasterIdLst>
  <p:handoutMasterIdLst>
    <p:handoutMasterId r:id="rId34"/>
  </p:handoutMasterIdLst>
  <p:sldIdLst>
    <p:sldId id="325" r:id="rId8"/>
    <p:sldId id="450" r:id="rId9"/>
    <p:sldId id="451" r:id="rId10"/>
    <p:sldId id="328" r:id="rId11"/>
    <p:sldId id="432" r:id="rId12"/>
    <p:sldId id="449" r:id="rId13"/>
    <p:sldId id="453" r:id="rId14"/>
    <p:sldId id="452" r:id="rId15"/>
    <p:sldId id="433" r:id="rId16"/>
    <p:sldId id="454" r:id="rId17"/>
    <p:sldId id="413" r:id="rId18"/>
    <p:sldId id="427" r:id="rId19"/>
    <p:sldId id="442" r:id="rId20"/>
    <p:sldId id="419" r:id="rId21"/>
    <p:sldId id="444" r:id="rId22"/>
    <p:sldId id="445" r:id="rId23"/>
    <p:sldId id="443" r:id="rId24"/>
    <p:sldId id="439" r:id="rId25"/>
    <p:sldId id="455" r:id="rId26"/>
    <p:sldId id="459" r:id="rId27"/>
    <p:sldId id="457" r:id="rId28"/>
    <p:sldId id="458" r:id="rId29"/>
    <p:sldId id="435" r:id="rId30"/>
    <p:sldId id="438" r:id="rId31"/>
    <p:sldId id="448" r:id="rId32"/>
  </p:sldIdLst>
  <p:sldSz cx="9144000" cy="6858000" type="screen4x3"/>
  <p:notesSz cx="6797675" cy="979805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вашнёв Роман Леонидович" initials="КРЛ" lastIdx="1" clrIdx="0">
    <p:extLst>
      <p:ext uri="{19B8F6BF-5375-455C-9EA6-DF929625EA0E}">
        <p15:presenceInfo xmlns:p15="http://schemas.microsoft.com/office/powerpoint/2012/main" userId="S-1-5-21-1880274432-2666404260-1303620870-592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E9C08"/>
    <a:srgbClr val="4B8321"/>
    <a:srgbClr val="56B311"/>
    <a:srgbClr val="3B7A0C"/>
    <a:srgbClr val="D2233C"/>
    <a:srgbClr val="FFFF25"/>
    <a:srgbClr val="A11B2E"/>
    <a:srgbClr val="B4B000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4" autoAdjust="0"/>
    <p:restoredTop sz="96837" autoAdjust="0"/>
  </p:normalViewPr>
  <p:slideViewPr>
    <p:cSldViewPr>
      <p:cViewPr varScale="1">
        <p:scale>
          <a:sx n="160" d="100"/>
          <a:sy n="160" d="100"/>
        </p:scale>
        <p:origin x="238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5142" y="126"/>
      </p:cViewPr>
      <p:guideLst>
        <p:guide orient="horz" pos="308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899339236629"/>
          <c:y val="0.16997143441930002"/>
          <c:w val="0.7299653045008192"/>
          <c:h val="0.611638281183456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Остаточные
 н/пр</c:v>
                </c:pt>
              </c:strCache>
            </c:strRef>
          </c:tx>
          <c:spPr>
            <a:solidFill>
              <a:srgbClr val="7434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98-47D0-BA8C-EC1FBF1E95B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98-47D0-BA8C-EC1FBF1E95BD}"/>
              </c:ext>
            </c:extLst>
          </c:dPt>
          <c:dLbls>
            <c:dLbl>
              <c:idx val="0"/>
              <c:layout>
                <c:manualLayout>
                  <c:x val="2.6323774970276933E-3"/>
                  <c:y val="-6.229962637393364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8-47D0-BA8C-EC1FBF1E95BD}"/>
                </c:ext>
              </c:extLst>
            </c:dLbl>
            <c:dLbl>
              <c:idx val="1"/>
              <c:layout>
                <c:manualLayout>
                  <c:x val="-1.0529509988110726E-2"/>
                  <c:y val="-9.34494395609004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98-47D0-BA8C-EC1FBF1E95BD}"/>
                </c:ext>
              </c:extLst>
            </c:dLbl>
            <c:dLbl>
              <c:idx val="2"/>
              <c:layout>
                <c:manualLayout>
                  <c:x val="7.8969252172644173E-3"/>
                  <c:y val="-3.11498131869668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98-47D0-BA8C-EC1FBF1E9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Лист1!$C$2:$C$4</c:f>
              <c:numCache>
                <c:formatCode>0.0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98-47D0-BA8C-EC1FBF1E95BD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Вакуумный газойль</c:v>
                </c:pt>
              </c:strCache>
            </c:strRef>
          </c:tx>
          <c:spPr>
            <a:solidFill>
              <a:srgbClr val="C7651B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98-47D0-BA8C-EC1FBF1E9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Лист1!$D$2:$D$4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98-47D0-BA8C-EC1FBF1E95B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Дизельное топливо</c:v>
                </c:pt>
              </c:strCache>
            </c:strRef>
          </c:tx>
          <c:spPr>
            <a:solidFill>
              <a:srgbClr val="FFB727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98-47D0-BA8C-EC1FBF1E9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Лист1!$E$2:$E$4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98-47D0-BA8C-EC1FBF1E95BD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Бензины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98-47D0-BA8C-EC1FBF1E9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Лист1!$F$2:$F$4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98-47D0-BA8C-EC1FBF1E95BD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Сжиденные углеводородные газы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Лист1!$G$2:$G$4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98-47D0-BA8C-EC1FBF1E9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overlap val="100"/>
        <c:axId val="34436096"/>
        <c:axId val="92345408"/>
      </c:barChart>
      <c:catAx>
        <c:axId val="34436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2345408"/>
        <c:crosses val="autoZero"/>
        <c:auto val="1"/>
        <c:lblAlgn val="ctr"/>
        <c:lblOffset val="100"/>
        <c:noMultiLvlLbl val="0"/>
      </c:catAx>
      <c:valAx>
        <c:axId val="92345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443609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5.5645998559776403E-3"/>
          <c:y val="0.1769603613009352"/>
          <c:w val="0.42223325760739228"/>
          <c:h val="0.60161363969895409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Образовательный уровень</a:t>
            </a:r>
          </a:p>
        </c:rich>
      </c:tx>
      <c:layout>
        <c:manualLayout>
          <c:xMode val="edge"/>
          <c:yMode val="edge"/>
          <c:x val="0.2421016144349477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273858460171094E-2"/>
          <c:y val="0.18026154401154401"/>
          <c:w val="0.92945228307965777"/>
          <c:h val="0.5448315295815295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Лист1!$S$36</c:f>
              <c:strCache>
                <c:ptCount val="1"/>
                <c:pt idx="0">
                  <c:v>Начальное проф.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Лист1!$T$33:$V$33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Лист1!$T$36:$V$36</c:f>
              <c:numCache>
                <c:formatCode>0.00</c:formatCode>
                <c:ptCount val="3"/>
                <c:pt idx="0">
                  <c:v>0.24</c:v>
                </c:pt>
                <c:pt idx="1">
                  <c:v>0.22</c:v>
                </c:pt>
                <c:pt idx="2">
                  <c:v>0.22509225092250923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D-4DD2-AE83-8EFA8847EA5C}"/>
            </c:ext>
          </c:extLst>
        </c:ser>
        <c:ser>
          <c:idx val="1"/>
          <c:order val="1"/>
          <c:tx>
            <c:strRef>
              <c:f>Лист1!$S$35</c:f>
              <c:strCache>
                <c:ptCount val="1"/>
                <c:pt idx="0">
                  <c:v>Среднее проф.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Лист1!$T$33:$V$33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Лист1!$T$35:$V$35</c:f>
              <c:numCache>
                <c:formatCode>0.00</c:formatCode>
                <c:ptCount val="3"/>
                <c:pt idx="0">
                  <c:v>0.29720279720279719</c:v>
                </c:pt>
                <c:pt idx="1">
                  <c:v>0.28000000000000003</c:v>
                </c:pt>
                <c:pt idx="2">
                  <c:v>0.28228782287822879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D-4DD2-AE83-8EFA8847EA5C}"/>
            </c:ext>
          </c:extLst>
        </c:ser>
        <c:ser>
          <c:idx val="0"/>
          <c:order val="2"/>
          <c:tx>
            <c:strRef>
              <c:f>Лист1!$S$34</c:f>
              <c:strCache>
                <c:ptCount val="1"/>
                <c:pt idx="0">
                  <c:v>Высшее</c:v>
                </c:pt>
              </c:strCache>
            </c:strRef>
          </c:tx>
          <c:spPr>
            <a:solidFill>
              <a:srgbClr val="D2233C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1"/>
            <c:extLst>
              <c:ext xmlns:c16="http://schemas.microsoft.com/office/drawing/2014/chart" uri="{C3380CC4-5D6E-409C-BE32-E72D297353CC}">
                <c16:uniqueId val="{00000002-7BAD-4DD2-AE83-8EFA8847EA5C}"/>
              </c:ext>
            </c:extLst>
          </c:dPt>
          <c:dPt>
            <c:idx val="1"/>
            <c:invertIfNegative val="0"/>
            <c:bubble3D val="1"/>
            <c:extLst>
              <c:ext xmlns:c16="http://schemas.microsoft.com/office/drawing/2014/chart" uri="{C3380CC4-5D6E-409C-BE32-E72D297353CC}">
                <c16:uniqueId val="{00000003-7BAD-4DD2-AE83-8EFA8847EA5C}"/>
              </c:ext>
            </c:extLst>
          </c:dPt>
          <c:dPt>
            <c:idx val="2"/>
            <c:invertIfNegative val="0"/>
            <c:bubble3D val="1"/>
            <c:extLst>
              <c:ext xmlns:c16="http://schemas.microsoft.com/office/drawing/2014/chart" uri="{C3380CC4-5D6E-409C-BE32-E72D297353CC}">
                <c16:uniqueId val="{00000004-7BAD-4DD2-AE83-8EFA8847EA5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Лист1!$T$33:$V$33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Лист1!$T$34:$V$34</c:f>
              <c:numCache>
                <c:formatCode>0.00</c:formatCode>
                <c:ptCount val="3"/>
                <c:pt idx="0">
                  <c:v>0.46</c:v>
                </c:pt>
                <c:pt idx="1">
                  <c:v>0.5</c:v>
                </c:pt>
                <c:pt idx="2">
                  <c:v>0.49261992619926198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AD-4DD2-AE83-8EFA8847E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1097728"/>
        <c:axId val="121469120"/>
      </c:barChart>
      <c:catAx>
        <c:axId val="12109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1469120"/>
        <c:crosses val="autoZero"/>
        <c:auto val="1"/>
        <c:lblAlgn val="ctr"/>
        <c:lblOffset val="100"/>
        <c:noMultiLvlLbl val="0"/>
      </c:catAx>
      <c:valAx>
        <c:axId val="12146912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7.9122294372294386E-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097728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"/>
          <c:y val="0.88307720057720063"/>
          <c:w val="1"/>
          <c:h val="0.1031782106782106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Состав персонала по категории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6437502662436411E-2"/>
          <c:y val="0.16015299917488274"/>
          <c:w val="0.44194409454676592"/>
          <c:h val="0.7770135011529917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D2233C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435-457F-BE7A-660B86D2A453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435-457F-BE7A-660B86D2A453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435-457F-BE7A-660B86D2A453}"/>
              </c:ext>
            </c:extLst>
          </c:dPt>
          <c:dLbls>
            <c:dLbl>
              <c:idx val="0"/>
              <c:layout>
                <c:manualLayout>
                  <c:x val="-8.3645593369722687E-2"/>
                  <c:y val="0.172321816126985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35-457F-BE7A-660B86D2A453}"/>
                </c:ext>
              </c:extLst>
            </c:dLbl>
            <c:dLbl>
              <c:idx val="1"/>
              <c:layout>
                <c:manualLayout>
                  <c:x val="-0.12469555618527964"/>
                  <c:y val="-2.3210734274877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baseline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35-457F-BE7A-660B86D2A453}"/>
                </c:ext>
              </c:extLst>
            </c:dLbl>
            <c:dLbl>
              <c:idx val="2"/>
              <c:layout>
                <c:manualLayout>
                  <c:x val="0.17328548356327522"/>
                  <c:y val="-9.07212240873443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435-457F-BE7A-660B86D2A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Лист1!$E$2:$E$4</c:f>
              <c:strCache>
                <c:ptCount val="3"/>
                <c:pt idx="0">
                  <c:v>Руководители</c:v>
                </c:pt>
                <c:pt idx="1">
                  <c:v>Специалисты</c:v>
                </c:pt>
                <c:pt idx="2">
                  <c:v>Рабочие и служащие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13.099630996309964</c:v>
                </c:pt>
                <c:pt idx="1">
                  <c:v>25.461254612546124</c:v>
                </c:pt>
                <c:pt idx="2">
                  <c:v>61.43911439114391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35-457F-BE7A-660B86D2A4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650409979207878"/>
          <c:y val="0.22196275045589833"/>
          <c:w val="0.35188988877666943"/>
          <c:h val="0.63398051497842056"/>
        </c:manualLayout>
      </c:layout>
      <c:overlay val="0"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Состав персонала по возрасту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D2233C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BAF-4228-9BDC-26E2BA7E2CC6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BAF-4228-9BDC-26E2BA7E2CC6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BAF-4228-9BDC-26E2BA7E2CC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BAF-4228-9BDC-26E2BA7E2CC6}"/>
              </c:ext>
            </c:extLst>
          </c:dPt>
          <c:dLbls>
            <c:dLbl>
              <c:idx val="0"/>
              <c:layout>
                <c:manualLayout>
                  <c:x val="-0.12611206077872739"/>
                  <c:y val="0.102430001772107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AF-4228-9BDC-26E2BA7E2CC6}"/>
                </c:ext>
              </c:extLst>
            </c:dLbl>
            <c:dLbl>
              <c:idx val="1"/>
              <c:layout>
                <c:manualLayout>
                  <c:x val="-8.2843542260208985E-2"/>
                  <c:y val="-0.1668301435406698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AF-4228-9BDC-26E2BA7E2CC6}"/>
                </c:ext>
              </c:extLst>
            </c:dLbl>
            <c:dLbl>
              <c:idx val="2"/>
              <c:layout>
                <c:manualLayout>
                  <c:x val="0.11252825261158589"/>
                  <c:y val="-0.1540129363813574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AF-4228-9BDC-26E2BA7E2CC6}"/>
                </c:ext>
              </c:extLst>
            </c:dLbl>
            <c:dLbl>
              <c:idx val="3"/>
              <c:layout>
                <c:manualLayout>
                  <c:x val="0.11367463198225448"/>
                  <c:y val="0.194659312422470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AF-4228-9BDC-26E2BA7E2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Лист1!$E$26:$E$29</c:f>
              <c:strCache>
                <c:ptCount val="4"/>
                <c:pt idx="0">
                  <c:v>до 35 лет</c:v>
                </c:pt>
                <c:pt idx="1">
                  <c:v>36-40 лет</c:v>
                </c:pt>
                <c:pt idx="2">
                  <c:v>41-50 лет</c:v>
                </c:pt>
                <c:pt idx="3">
                  <c:v>старше 50</c:v>
                </c:pt>
              </c:strCache>
            </c:strRef>
          </c:cat>
          <c:val>
            <c:numRef>
              <c:f>Лист1!$F$26:$F$29</c:f>
              <c:numCache>
                <c:formatCode>General</c:formatCode>
                <c:ptCount val="4"/>
                <c:pt idx="0">
                  <c:v>34.132841328413285</c:v>
                </c:pt>
                <c:pt idx="1">
                  <c:v>12.546125461254613</c:v>
                </c:pt>
                <c:pt idx="2">
                  <c:v>28.597785977859779</c:v>
                </c:pt>
                <c:pt idx="3">
                  <c:v>24.723247232472325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AF-4228-9BDC-26E2BA7E2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514720709820525"/>
          <c:y val="0.26485069998227895"/>
          <c:w val="0.22992344720318433"/>
          <c:h val="0.45777068934963672"/>
        </c:manualLayout>
      </c:layout>
      <c:overlay val="0"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Затраты на социальные программы</a:t>
            </a:r>
          </a:p>
        </c:rich>
      </c:tx>
      <c:layout>
        <c:manualLayout>
          <c:xMode val="edge"/>
          <c:yMode val="edge"/>
          <c:x val="0.23863633888173647"/>
          <c:y val="9.165882995699252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9.2541256697890817E-2"/>
          <c:w val="0.97447593542238009"/>
          <c:h val="0.67189555031263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затраты Общества на социальные программы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101">
              <a:solidFill>
                <a:schemeClr val="bg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D2233C"/>
              </a:solidFill>
              <a:ln w="31101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0C5-4128-96D2-A7F3FD7855F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0C5-4128-96D2-A7F3FD785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 план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78</c:v>
                </c:pt>
                <c:pt idx="1">
                  <c:v>76</c:v>
                </c:pt>
                <c:pt idx="2">
                  <c:v>83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8-4629-A614-7ECC69BDB1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79689472"/>
        <c:axId val="162179328"/>
      </c:barChart>
      <c:catAx>
        <c:axId val="1796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62179328"/>
        <c:crosses val="autoZero"/>
        <c:auto val="1"/>
        <c:lblAlgn val="ctr"/>
        <c:lblOffset val="100"/>
        <c:noMultiLvlLbl val="0"/>
      </c:catAx>
      <c:valAx>
        <c:axId val="162179328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79689472"/>
        <c:crosses val="autoZero"/>
        <c:crossBetween val="between"/>
        <c:majorUnit val="10"/>
        <c:minorUnit val="10"/>
      </c:valAx>
      <c:spPr>
        <a:noFill/>
        <a:ln w="20869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rgbClr val="A2001F">
          <a:alpha val="40000"/>
        </a:srgbClr>
      </a:glo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03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Оплата труда, руб./</a:t>
            </a:r>
            <a:r>
              <a:rPr lang="ru-RU" sz="1800" dirty="0" err="1"/>
              <a:t>мес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Лист1!$A$3:$A$6</c:f>
              <c:strCache>
                <c:ptCount val="4"/>
                <c:pt idx="0">
                  <c:v>Стажер</c:v>
                </c:pt>
                <c:pt idx="1">
                  <c:v>Оператор 3 р. </c:v>
                </c:pt>
                <c:pt idx="2">
                  <c:v>Оператор 6 р. </c:v>
                </c:pt>
                <c:pt idx="3">
                  <c:v>Линейный руководитель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23255.1</c:v>
                </c:pt>
                <c:pt idx="1">
                  <c:v>59426.279765798397</c:v>
                </c:pt>
                <c:pt idx="2">
                  <c:v>98143.542294688785</c:v>
                </c:pt>
                <c:pt idx="3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D-4F2F-B65F-8FD13DAC61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7603248"/>
        <c:axId val="567605744"/>
      </c:barChart>
      <c:catAx>
        <c:axId val="5676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605744"/>
        <c:crosses val="autoZero"/>
        <c:auto val="1"/>
        <c:lblAlgn val="ctr"/>
        <c:lblOffset val="100"/>
        <c:noMultiLvlLbl val="0"/>
      </c:catAx>
      <c:valAx>
        <c:axId val="56760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60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B948B-4E33-4658-B653-EE9C8E0A5242}" type="doc">
      <dgm:prSet loTypeId="urn:microsoft.com/office/officeart/2009/3/layout/StepUpProcess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77C4815-CC35-4495-B503-621543317E52}">
      <dgm:prSet phldrT="[Текст]"/>
      <dgm:spPr/>
      <dgm:t>
        <a:bodyPr/>
        <a:lstStyle/>
        <a:p>
          <a:r>
            <a:rPr lang="ru-RU" dirty="0"/>
            <a:t>Лояльность</a:t>
          </a:r>
        </a:p>
      </dgm:t>
    </dgm:pt>
    <dgm:pt modelId="{7ECAF432-8044-445C-9F6A-558CAB2F2C8C}" type="parTrans" cxnId="{3B082595-BCF7-439C-A81F-D78E8B466F87}">
      <dgm:prSet/>
      <dgm:spPr/>
      <dgm:t>
        <a:bodyPr/>
        <a:lstStyle/>
        <a:p>
          <a:endParaRPr lang="ru-RU"/>
        </a:p>
      </dgm:t>
    </dgm:pt>
    <dgm:pt modelId="{E51709BE-3760-42DC-9CED-B40AEACDFEB1}" type="sibTrans" cxnId="{3B082595-BCF7-439C-A81F-D78E8B466F87}">
      <dgm:prSet/>
      <dgm:spPr/>
      <dgm:t>
        <a:bodyPr/>
        <a:lstStyle/>
        <a:p>
          <a:endParaRPr lang="ru-RU"/>
        </a:p>
      </dgm:t>
    </dgm:pt>
    <dgm:pt modelId="{B8CBDFF4-444D-448C-9F61-4B8B5A754DA2}">
      <dgm:prSet phldrT="[Текст]"/>
      <dgm:spPr/>
      <dgm:t>
        <a:bodyPr/>
        <a:lstStyle/>
        <a:p>
          <a:r>
            <a:rPr lang="ru-RU" dirty="0"/>
            <a:t>Вовлеченность</a:t>
          </a:r>
        </a:p>
      </dgm:t>
    </dgm:pt>
    <dgm:pt modelId="{0208CFCB-80CA-4958-A59D-B51C347C70F5}" type="parTrans" cxnId="{CCA21690-602A-4C8F-9E3E-EAAC7D91C6C9}">
      <dgm:prSet/>
      <dgm:spPr/>
      <dgm:t>
        <a:bodyPr/>
        <a:lstStyle/>
        <a:p>
          <a:endParaRPr lang="ru-RU"/>
        </a:p>
      </dgm:t>
    </dgm:pt>
    <dgm:pt modelId="{B71812C4-11F3-49DE-B6BA-C57FE584EE19}" type="sibTrans" cxnId="{CCA21690-602A-4C8F-9E3E-EAAC7D91C6C9}">
      <dgm:prSet/>
      <dgm:spPr/>
      <dgm:t>
        <a:bodyPr/>
        <a:lstStyle/>
        <a:p>
          <a:endParaRPr lang="ru-RU"/>
        </a:p>
      </dgm:t>
    </dgm:pt>
    <dgm:pt modelId="{CE33FB3E-8D62-4783-B6FF-5809F769E30A}">
      <dgm:prSet phldrT="[Текст]"/>
      <dgm:spPr/>
      <dgm:t>
        <a:bodyPr/>
        <a:lstStyle/>
        <a:p>
          <a:r>
            <a:rPr lang="ru-RU" dirty="0"/>
            <a:t>Компетентность</a:t>
          </a:r>
        </a:p>
      </dgm:t>
    </dgm:pt>
    <dgm:pt modelId="{7983971D-D9F6-448D-8536-3E716A6C671C}" type="parTrans" cxnId="{62D3E709-6477-4766-9228-9E77E0D571F4}">
      <dgm:prSet/>
      <dgm:spPr/>
      <dgm:t>
        <a:bodyPr/>
        <a:lstStyle/>
        <a:p>
          <a:endParaRPr lang="ru-RU"/>
        </a:p>
      </dgm:t>
    </dgm:pt>
    <dgm:pt modelId="{53635E12-57C3-4541-841E-13C859503556}" type="sibTrans" cxnId="{62D3E709-6477-4766-9228-9E77E0D571F4}">
      <dgm:prSet/>
      <dgm:spPr/>
      <dgm:t>
        <a:bodyPr/>
        <a:lstStyle/>
        <a:p>
          <a:endParaRPr lang="ru-RU"/>
        </a:p>
      </dgm:t>
    </dgm:pt>
    <dgm:pt modelId="{A5BAF57B-0BFB-4345-A6AF-F3CBA2820623}">
      <dgm:prSet phldrT="[Текст]"/>
      <dgm:spPr/>
      <dgm:t>
        <a:bodyPr/>
        <a:lstStyle/>
        <a:p>
          <a:r>
            <a:rPr lang="ru-RU" dirty="0"/>
            <a:t>Инициативность</a:t>
          </a:r>
        </a:p>
      </dgm:t>
    </dgm:pt>
    <dgm:pt modelId="{09D6680B-52BB-4B84-AC97-314F918DE3E7}" type="parTrans" cxnId="{637773D6-F393-4CC1-BB9B-F11D63ABCEC5}">
      <dgm:prSet/>
      <dgm:spPr/>
      <dgm:t>
        <a:bodyPr/>
        <a:lstStyle/>
        <a:p>
          <a:endParaRPr lang="ru-RU"/>
        </a:p>
      </dgm:t>
    </dgm:pt>
    <dgm:pt modelId="{62FD2BD1-41C9-4B03-B081-4A7CBC65F633}" type="sibTrans" cxnId="{637773D6-F393-4CC1-BB9B-F11D63ABCEC5}">
      <dgm:prSet/>
      <dgm:spPr/>
      <dgm:t>
        <a:bodyPr/>
        <a:lstStyle/>
        <a:p>
          <a:endParaRPr lang="ru-RU"/>
        </a:p>
      </dgm:t>
    </dgm:pt>
    <dgm:pt modelId="{A09F8A67-FF3D-4BFF-8BB9-2F7D050EFFBA}">
      <dgm:prSet phldrT="[Текст]"/>
      <dgm:spPr/>
      <dgm:t>
        <a:bodyPr/>
        <a:lstStyle/>
        <a:p>
          <a:r>
            <a:rPr lang="ru-RU" dirty="0"/>
            <a:t>Стремление к развитию и росту</a:t>
          </a:r>
        </a:p>
      </dgm:t>
    </dgm:pt>
    <dgm:pt modelId="{B9CD7AFC-12B3-46BA-93EF-4F234C6A39A8}" type="parTrans" cxnId="{24479A4A-DA44-4FD1-8238-8E0593F81D3F}">
      <dgm:prSet/>
      <dgm:spPr/>
      <dgm:t>
        <a:bodyPr/>
        <a:lstStyle/>
        <a:p>
          <a:endParaRPr lang="ru-RU"/>
        </a:p>
      </dgm:t>
    </dgm:pt>
    <dgm:pt modelId="{318B8160-8095-46D3-AF40-8080C153C96A}" type="sibTrans" cxnId="{24479A4A-DA44-4FD1-8238-8E0593F81D3F}">
      <dgm:prSet/>
      <dgm:spPr/>
      <dgm:t>
        <a:bodyPr/>
        <a:lstStyle/>
        <a:p>
          <a:endParaRPr lang="ru-RU"/>
        </a:p>
      </dgm:t>
    </dgm:pt>
    <dgm:pt modelId="{32D3D806-A5B3-4B22-8CB9-ACC4CCBF1E94}" type="pres">
      <dgm:prSet presAssocID="{75AB948B-4E33-4658-B653-EE9C8E0A52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D9EBF1-2B22-46F5-8219-B3CEB9BA313E}" type="pres">
      <dgm:prSet presAssocID="{F77C4815-CC35-4495-B503-621543317E52}" presName="composite" presStyleCnt="0"/>
      <dgm:spPr/>
    </dgm:pt>
    <dgm:pt modelId="{12B1B97B-6E5F-4D1C-A6A4-4A813CCF7A40}" type="pres">
      <dgm:prSet presAssocID="{F77C4815-CC35-4495-B503-621543317E52}" presName="LShape" presStyleLbl="alignNode1" presStyleIdx="0" presStyleCnt="9"/>
      <dgm:spPr/>
    </dgm:pt>
    <dgm:pt modelId="{46D61374-2FEB-4703-B54B-10105D0E326B}" type="pres">
      <dgm:prSet presAssocID="{F77C4815-CC35-4495-B503-621543317E5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7B73F-BC47-43D7-934C-E6DA88A113AB}" type="pres">
      <dgm:prSet presAssocID="{F77C4815-CC35-4495-B503-621543317E52}" presName="Triangle" presStyleLbl="alignNode1" presStyleIdx="1" presStyleCnt="9"/>
      <dgm:spPr/>
    </dgm:pt>
    <dgm:pt modelId="{2AB3B960-B4B3-408C-B4C4-DB482B3760A1}" type="pres">
      <dgm:prSet presAssocID="{E51709BE-3760-42DC-9CED-B40AEACDFEB1}" presName="sibTrans" presStyleCnt="0"/>
      <dgm:spPr/>
    </dgm:pt>
    <dgm:pt modelId="{7EE4E341-B9D9-4A38-8F5D-BFF7B245C7D0}" type="pres">
      <dgm:prSet presAssocID="{E51709BE-3760-42DC-9CED-B40AEACDFEB1}" presName="space" presStyleCnt="0"/>
      <dgm:spPr/>
    </dgm:pt>
    <dgm:pt modelId="{A5700707-9CE9-4E46-8B30-969687B97A9A}" type="pres">
      <dgm:prSet presAssocID="{B8CBDFF4-444D-448C-9F61-4B8B5A754DA2}" presName="composite" presStyleCnt="0"/>
      <dgm:spPr/>
    </dgm:pt>
    <dgm:pt modelId="{20B0DF41-1B2F-4130-86C7-E2495DD2E901}" type="pres">
      <dgm:prSet presAssocID="{B8CBDFF4-444D-448C-9F61-4B8B5A754DA2}" presName="LShape" presStyleLbl="alignNode1" presStyleIdx="2" presStyleCnt="9"/>
      <dgm:spPr/>
    </dgm:pt>
    <dgm:pt modelId="{AF891B85-BF34-46A1-9C0A-B1E4761D3881}" type="pres">
      <dgm:prSet presAssocID="{B8CBDFF4-444D-448C-9F61-4B8B5A754DA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0C9E8-8928-4921-BD24-352317C8425B}" type="pres">
      <dgm:prSet presAssocID="{B8CBDFF4-444D-448C-9F61-4B8B5A754DA2}" presName="Triangle" presStyleLbl="alignNode1" presStyleIdx="3" presStyleCnt="9"/>
      <dgm:spPr/>
    </dgm:pt>
    <dgm:pt modelId="{AC7D5614-C049-4E57-AD07-ECF7556261A0}" type="pres">
      <dgm:prSet presAssocID="{B71812C4-11F3-49DE-B6BA-C57FE584EE19}" presName="sibTrans" presStyleCnt="0"/>
      <dgm:spPr/>
    </dgm:pt>
    <dgm:pt modelId="{8DDDB3E7-AF73-427F-B1AB-693C1CF98DB4}" type="pres">
      <dgm:prSet presAssocID="{B71812C4-11F3-49DE-B6BA-C57FE584EE19}" presName="space" presStyleCnt="0"/>
      <dgm:spPr/>
    </dgm:pt>
    <dgm:pt modelId="{BE8AA970-C25E-4A96-A134-21136CE025E5}" type="pres">
      <dgm:prSet presAssocID="{CE33FB3E-8D62-4783-B6FF-5809F769E30A}" presName="composite" presStyleCnt="0"/>
      <dgm:spPr/>
    </dgm:pt>
    <dgm:pt modelId="{535C68C3-FDC9-4AEC-B2C2-5C0C7F6A4DDB}" type="pres">
      <dgm:prSet presAssocID="{CE33FB3E-8D62-4783-B6FF-5809F769E30A}" presName="LShape" presStyleLbl="alignNode1" presStyleIdx="4" presStyleCnt="9"/>
      <dgm:spPr/>
    </dgm:pt>
    <dgm:pt modelId="{3A967F76-1598-4448-B450-CB7CA18ECAD0}" type="pres">
      <dgm:prSet presAssocID="{CE33FB3E-8D62-4783-B6FF-5809F769E30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7C576-4703-471C-89E8-7953DD80E571}" type="pres">
      <dgm:prSet presAssocID="{CE33FB3E-8D62-4783-B6FF-5809F769E30A}" presName="Triangle" presStyleLbl="alignNode1" presStyleIdx="5" presStyleCnt="9"/>
      <dgm:spPr/>
    </dgm:pt>
    <dgm:pt modelId="{78B1D79F-5B54-4576-9A6B-9A61064098F6}" type="pres">
      <dgm:prSet presAssocID="{53635E12-57C3-4541-841E-13C859503556}" presName="sibTrans" presStyleCnt="0"/>
      <dgm:spPr/>
    </dgm:pt>
    <dgm:pt modelId="{A7E7F23F-6388-4794-8D96-2FD84263CE9A}" type="pres">
      <dgm:prSet presAssocID="{53635E12-57C3-4541-841E-13C859503556}" presName="space" presStyleCnt="0"/>
      <dgm:spPr/>
    </dgm:pt>
    <dgm:pt modelId="{F224CF9E-F76A-46A5-AA38-CC894AC2E9DB}" type="pres">
      <dgm:prSet presAssocID="{A5BAF57B-0BFB-4345-A6AF-F3CBA2820623}" presName="composite" presStyleCnt="0"/>
      <dgm:spPr/>
    </dgm:pt>
    <dgm:pt modelId="{17A1A9D1-B5C5-43F0-98CE-A875ADC7848D}" type="pres">
      <dgm:prSet presAssocID="{A5BAF57B-0BFB-4345-A6AF-F3CBA2820623}" presName="LShape" presStyleLbl="alignNode1" presStyleIdx="6" presStyleCnt="9"/>
      <dgm:spPr/>
    </dgm:pt>
    <dgm:pt modelId="{98B6D5BB-DF3A-4A99-9328-ECA1D946A8C2}" type="pres">
      <dgm:prSet presAssocID="{A5BAF57B-0BFB-4345-A6AF-F3CBA2820623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2CC9D-03BD-41D5-A510-39DA05AE8F29}" type="pres">
      <dgm:prSet presAssocID="{A5BAF57B-0BFB-4345-A6AF-F3CBA2820623}" presName="Triangle" presStyleLbl="alignNode1" presStyleIdx="7" presStyleCnt="9"/>
      <dgm:spPr/>
    </dgm:pt>
    <dgm:pt modelId="{B22FC314-CF34-45D9-BFEC-DAF608DE86D3}" type="pres">
      <dgm:prSet presAssocID="{62FD2BD1-41C9-4B03-B081-4A7CBC65F633}" presName="sibTrans" presStyleCnt="0"/>
      <dgm:spPr/>
    </dgm:pt>
    <dgm:pt modelId="{A6240D51-EA95-4FB2-94DC-C4E3688FB125}" type="pres">
      <dgm:prSet presAssocID="{62FD2BD1-41C9-4B03-B081-4A7CBC65F633}" presName="space" presStyleCnt="0"/>
      <dgm:spPr/>
    </dgm:pt>
    <dgm:pt modelId="{03BAD65E-D66B-4A95-A144-18D351964D85}" type="pres">
      <dgm:prSet presAssocID="{A09F8A67-FF3D-4BFF-8BB9-2F7D050EFFBA}" presName="composite" presStyleCnt="0"/>
      <dgm:spPr/>
    </dgm:pt>
    <dgm:pt modelId="{AA1FB357-C5F0-41FC-B0C3-FD698488A075}" type="pres">
      <dgm:prSet presAssocID="{A09F8A67-FF3D-4BFF-8BB9-2F7D050EFFBA}" presName="LShape" presStyleLbl="alignNode1" presStyleIdx="8" presStyleCnt="9"/>
      <dgm:spPr/>
    </dgm:pt>
    <dgm:pt modelId="{82C35A42-7E34-47FC-A983-5E9B6E586C82}" type="pres">
      <dgm:prSet presAssocID="{A09F8A67-FF3D-4BFF-8BB9-2F7D050EFFB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446D6-ABF4-4E3C-BE13-7221EBFB7011}" type="presOf" srcId="{A09F8A67-FF3D-4BFF-8BB9-2F7D050EFFBA}" destId="{82C35A42-7E34-47FC-A983-5E9B6E586C82}" srcOrd="0" destOrd="0" presId="urn:microsoft.com/office/officeart/2009/3/layout/StepUpProcess"/>
    <dgm:cxn modelId="{A1368134-D6F6-4B52-B7BA-D1AEB7DB9AB3}" type="presOf" srcId="{CE33FB3E-8D62-4783-B6FF-5809F769E30A}" destId="{3A967F76-1598-4448-B450-CB7CA18ECAD0}" srcOrd="0" destOrd="0" presId="urn:microsoft.com/office/officeart/2009/3/layout/StepUpProcess"/>
    <dgm:cxn modelId="{637773D6-F393-4CC1-BB9B-F11D63ABCEC5}" srcId="{75AB948B-4E33-4658-B653-EE9C8E0A5242}" destId="{A5BAF57B-0BFB-4345-A6AF-F3CBA2820623}" srcOrd="3" destOrd="0" parTransId="{09D6680B-52BB-4B84-AC97-314F918DE3E7}" sibTransId="{62FD2BD1-41C9-4B03-B081-4A7CBC65F633}"/>
    <dgm:cxn modelId="{32187855-14A2-4256-BB19-E9E7A8EB6359}" type="presOf" srcId="{F77C4815-CC35-4495-B503-621543317E52}" destId="{46D61374-2FEB-4703-B54B-10105D0E326B}" srcOrd="0" destOrd="0" presId="urn:microsoft.com/office/officeart/2009/3/layout/StepUpProcess"/>
    <dgm:cxn modelId="{5B2AB954-BCFF-4B36-A6D5-71D73C41E188}" type="presOf" srcId="{75AB948B-4E33-4658-B653-EE9C8E0A5242}" destId="{32D3D806-A5B3-4B22-8CB9-ACC4CCBF1E94}" srcOrd="0" destOrd="0" presId="urn:microsoft.com/office/officeart/2009/3/layout/StepUpProcess"/>
    <dgm:cxn modelId="{CCA21690-602A-4C8F-9E3E-EAAC7D91C6C9}" srcId="{75AB948B-4E33-4658-B653-EE9C8E0A5242}" destId="{B8CBDFF4-444D-448C-9F61-4B8B5A754DA2}" srcOrd="1" destOrd="0" parTransId="{0208CFCB-80CA-4958-A59D-B51C347C70F5}" sibTransId="{B71812C4-11F3-49DE-B6BA-C57FE584EE19}"/>
    <dgm:cxn modelId="{24479A4A-DA44-4FD1-8238-8E0593F81D3F}" srcId="{75AB948B-4E33-4658-B653-EE9C8E0A5242}" destId="{A09F8A67-FF3D-4BFF-8BB9-2F7D050EFFBA}" srcOrd="4" destOrd="0" parTransId="{B9CD7AFC-12B3-46BA-93EF-4F234C6A39A8}" sibTransId="{318B8160-8095-46D3-AF40-8080C153C96A}"/>
    <dgm:cxn modelId="{3B082595-BCF7-439C-A81F-D78E8B466F87}" srcId="{75AB948B-4E33-4658-B653-EE9C8E0A5242}" destId="{F77C4815-CC35-4495-B503-621543317E52}" srcOrd="0" destOrd="0" parTransId="{7ECAF432-8044-445C-9F6A-558CAB2F2C8C}" sibTransId="{E51709BE-3760-42DC-9CED-B40AEACDFEB1}"/>
    <dgm:cxn modelId="{C5D93E2C-AA37-4B68-87A0-455B557AD56D}" type="presOf" srcId="{A5BAF57B-0BFB-4345-A6AF-F3CBA2820623}" destId="{98B6D5BB-DF3A-4A99-9328-ECA1D946A8C2}" srcOrd="0" destOrd="0" presId="urn:microsoft.com/office/officeart/2009/3/layout/StepUpProcess"/>
    <dgm:cxn modelId="{8C9AA60B-2DF3-404F-8FB1-FC5A7AE5A020}" type="presOf" srcId="{B8CBDFF4-444D-448C-9F61-4B8B5A754DA2}" destId="{AF891B85-BF34-46A1-9C0A-B1E4761D3881}" srcOrd="0" destOrd="0" presId="urn:microsoft.com/office/officeart/2009/3/layout/StepUpProcess"/>
    <dgm:cxn modelId="{62D3E709-6477-4766-9228-9E77E0D571F4}" srcId="{75AB948B-4E33-4658-B653-EE9C8E0A5242}" destId="{CE33FB3E-8D62-4783-B6FF-5809F769E30A}" srcOrd="2" destOrd="0" parTransId="{7983971D-D9F6-448D-8536-3E716A6C671C}" sibTransId="{53635E12-57C3-4541-841E-13C859503556}"/>
    <dgm:cxn modelId="{320D6447-F94D-4243-AD1E-D76237626D34}" type="presParOf" srcId="{32D3D806-A5B3-4B22-8CB9-ACC4CCBF1E94}" destId="{CBD9EBF1-2B22-46F5-8219-B3CEB9BA313E}" srcOrd="0" destOrd="0" presId="urn:microsoft.com/office/officeart/2009/3/layout/StepUpProcess"/>
    <dgm:cxn modelId="{BF52C2FA-C8B8-48CD-A702-F08E97FD4F14}" type="presParOf" srcId="{CBD9EBF1-2B22-46F5-8219-B3CEB9BA313E}" destId="{12B1B97B-6E5F-4D1C-A6A4-4A813CCF7A40}" srcOrd="0" destOrd="0" presId="urn:microsoft.com/office/officeart/2009/3/layout/StepUpProcess"/>
    <dgm:cxn modelId="{D545183B-7ED4-4023-ADA1-A981657B3698}" type="presParOf" srcId="{CBD9EBF1-2B22-46F5-8219-B3CEB9BA313E}" destId="{46D61374-2FEB-4703-B54B-10105D0E326B}" srcOrd="1" destOrd="0" presId="urn:microsoft.com/office/officeart/2009/3/layout/StepUpProcess"/>
    <dgm:cxn modelId="{29166F3A-0331-48C2-B197-2E16D97E3EBD}" type="presParOf" srcId="{CBD9EBF1-2B22-46F5-8219-B3CEB9BA313E}" destId="{3A67B73F-BC47-43D7-934C-E6DA88A113AB}" srcOrd="2" destOrd="0" presId="urn:microsoft.com/office/officeart/2009/3/layout/StepUpProcess"/>
    <dgm:cxn modelId="{EE5B5D4F-6E96-4903-8BFE-47F8198AC69C}" type="presParOf" srcId="{32D3D806-A5B3-4B22-8CB9-ACC4CCBF1E94}" destId="{2AB3B960-B4B3-408C-B4C4-DB482B3760A1}" srcOrd="1" destOrd="0" presId="urn:microsoft.com/office/officeart/2009/3/layout/StepUpProcess"/>
    <dgm:cxn modelId="{0A73966C-CFBD-474A-B31C-4F190AA7C0E9}" type="presParOf" srcId="{2AB3B960-B4B3-408C-B4C4-DB482B3760A1}" destId="{7EE4E341-B9D9-4A38-8F5D-BFF7B245C7D0}" srcOrd="0" destOrd="0" presId="urn:microsoft.com/office/officeart/2009/3/layout/StepUpProcess"/>
    <dgm:cxn modelId="{DFBBA71B-8EC5-432A-A025-6789CD45FF41}" type="presParOf" srcId="{32D3D806-A5B3-4B22-8CB9-ACC4CCBF1E94}" destId="{A5700707-9CE9-4E46-8B30-969687B97A9A}" srcOrd="2" destOrd="0" presId="urn:microsoft.com/office/officeart/2009/3/layout/StepUpProcess"/>
    <dgm:cxn modelId="{0D19E9F0-4146-4CDA-907A-79BB0C89026B}" type="presParOf" srcId="{A5700707-9CE9-4E46-8B30-969687B97A9A}" destId="{20B0DF41-1B2F-4130-86C7-E2495DD2E901}" srcOrd="0" destOrd="0" presId="urn:microsoft.com/office/officeart/2009/3/layout/StepUpProcess"/>
    <dgm:cxn modelId="{B03534E7-0594-4984-9440-9BFB43B25291}" type="presParOf" srcId="{A5700707-9CE9-4E46-8B30-969687B97A9A}" destId="{AF891B85-BF34-46A1-9C0A-B1E4761D3881}" srcOrd="1" destOrd="0" presId="urn:microsoft.com/office/officeart/2009/3/layout/StepUpProcess"/>
    <dgm:cxn modelId="{A5B5353D-3CF6-4A3D-8114-FCDE86A9FB10}" type="presParOf" srcId="{A5700707-9CE9-4E46-8B30-969687B97A9A}" destId="{E300C9E8-8928-4921-BD24-352317C8425B}" srcOrd="2" destOrd="0" presId="urn:microsoft.com/office/officeart/2009/3/layout/StepUpProcess"/>
    <dgm:cxn modelId="{815CEE7D-D073-486E-AA1B-0E33A8D335C0}" type="presParOf" srcId="{32D3D806-A5B3-4B22-8CB9-ACC4CCBF1E94}" destId="{AC7D5614-C049-4E57-AD07-ECF7556261A0}" srcOrd="3" destOrd="0" presId="urn:microsoft.com/office/officeart/2009/3/layout/StepUpProcess"/>
    <dgm:cxn modelId="{BCD84816-7B51-47D4-894B-D5293BA16C64}" type="presParOf" srcId="{AC7D5614-C049-4E57-AD07-ECF7556261A0}" destId="{8DDDB3E7-AF73-427F-B1AB-693C1CF98DB4}" srcOrd="0" destOrd="0" presId="urn:microsoft.com/office/officeart/2009/3/layout/StepUpProcess"/>
    <dgm:cxn modelId="{8A169E5B-A2CA-4B6C-A351-B26DCC8A5C18}" type="presParOf" srcId="{32D3D806-A5B3-4B22-8CB9-ACC4CCBF1E94}" destId="{BE8AA970-C25E-4A96-A134-21136CE025E5}" srcOrd="4" destOrd="0" presId="urn:microsoft.com/office/officeart/2009/3/layout/StepUpProcess"/>
    <dgm:cxn modelId="{08E9A316-7702-4F0D-9E2D-60C657EFF9B8}" type="presParOf" srcId="{BE8AA970-C25E-4A96-A134-21136CE025E5}" destId="{535C68C3-FDC9-4AEC-B2C2-5C0C7F6A4DDB}" srcOrd="0" destOrd="0" presId="urn:microsoft.com/office/officeart/2009/3/layout/StepUpProcess"/>
    <dgm:cxn modelId="{1EB07942-0E55-4EC7-8307-46774960BA4B}" type="presParOf" srcId="{BE8AA970-C25E-4A96-A134-21136CE025E5}" destId="{3A967F76-1598-4448-B450-CB7CA18ECAD0}" srcOrd="1" destOrd="0" presId="urn:microsoft.com/office/officeart/2009/3/layout/StepUpProcess"/>
    <dgm:cxn modelId="{5E019A9A-F256-4D60-9C5B-A760F6EEFCE8}" type="presParOf" srcId="{BE8AA970-C25E-4A96-A134-21136CE025E5}" destId="{1667C576-4703-471C-89E8-7953DD80E571}" srcOrd="2" destOrd="0" presId="urn:microsoft.com/office/officeart/2009/3/layout/StepUpProcess"/>
    <dgm:cxn modelId="{D3D5B4F0-7A30-4636-B0CF-365E197AFF14}" type="presParOf" srcId="{32D3D806-A5B3-4B22-8CB9-ACC4CCBF1E94}" destId="{78B1D79F-5B54-4576-9A6B-9A61064098F6}" srcOrd="5" destOrd="0" presId="urn:microsoft.com/office/officeart/2009/3/layout/StepUpProcess"/>
    <dgm:cxn modelId="{D36561C4-4894-4B32-A56D-515B8A94780D}" type="presParOf" srcId="{78B1D79F-5B54-4576-9A6B-9A61064098F6}" destId="{A7E7F23F-6388-4794-8D96-2FD84263CE9A}" srcOrd="0" destOrd="0" presId="urn:microsoft.com/office/officeart/2009/3/layout/StepUpProcess"/>
    <dgm:cxn modelId="{7FB4B249-FB2C-4F5B-98AE-D2B98846FEBF}" type="presParOf" srcId="{32D3D806-A5B3-4B22-8CB9-ACC4CCBF1E94}" destId="{F224CF9E-F76A-46A5-AA38-CC894AC2E9DB}" srcOrd="6" destOrd="0" presId="urn:microsoft.com/office/officeart/2009/3/layout/StepUpProcess"/>
    <dgm:cxn modelId="{6AB97A53-8A06-41F7-BBB9-FB4A65270918}" type="presParOf" srcId="{F224CF9E-F76A-46A5-AA38-CC894AC2E9DB}" destId="{17A1A9D1-B5C5-43F0-98CE-A875ADC7848D}" srcOrd="0" destOrd="0" presId="urn:microsoft.com/office/officeart/2009/3/layout/StepUpProcess"/>
    <dgm:cxn modelId="{72878A4E-6FB6-4EC2-AE53-6BD3119E75C9}" type="presParOf" srcId="{F224CF9E-F76A-46A5-AA38-CC894AC2E9DB}" destId="{98B6D5BB-DF3A-4A99-9328-ECA1D946A8C2}" srcOrd="1" destOrd="0" presId="urn:microsoft.com/office/officeart/2009/3/layout/StepUpProcess"/>
    <dgm:cxn modelId="{7AA4E30F-64D2-4769-8744-C0FF8621F7EF}" type="presParOf" srcId="{F224CF9E-F76A-46A5-AA38-CC894AC2E9DB}" destId="{57E2CC9D-03BD-41D5-A510-39DA05AE8F29}" srcOrd="2" destOrd="0" presId="urn:microsoft.com/office/officeart/2009/3/layout/StepUpProcess"/>
    <dgm:cxn modelId="{6302BE6E-6C1E-404F-B37D-E6BFBEC9563B}" type="presParOf" srcId="{32D3D806-A5B3-4B22-8CB9-ACC4CCBF1E94}" destId="{B22FC314-CF34-45D9-BFEC-DAF608DE86D3}" srcOrd="7" destOrd="0" presId="urn:microsoft.com/office/officeart/2009/3/layout/StepUpProcess"/>
    <dgm:cxn modelId="{D7109F89-F50B-4851-952C-F9C402852A18}" type="presParOf" srcId="{B22FC314-CF34-45D9-BFEC-DAF608DE86D3}" destId="{A6240D51-EA95-4FB2-94DC-C4E3688FB125}" srcOrd="0" destOrd="0" presId="urn:microsoft.com/office/officeart/2009/3/layout/StepUpProcess"/>
    <dgm:cxn modelId="{18DFFD80-4634-4812-A35C-46B3A927AD85}" type="presParOf" srcId="{32D3D806-A5B3-4B22-8CB9-ACC4CCBF1E94}" destId="{03BAD65E-D66B-4A95-A144-18D351964D85}" srcOrd="8" destOrd="0" presId="urn:microsoft.com/office/officeart/2009/3/layout/StepUpProcess"/>
    <dgm:cxn modelId="{0AB31F31-4DE2-47E2-85C2-1FD2E9815323}" type="presParOf" srcId="{03BAD65E-D66B-4A95-A144-18D351964D85}" destId="{AA1FB357-C5F0-41FC-B0C3-FD698488A075}" srcOrd="0" destOrd="0" presId="urn:microsoft.com/office/officeart/2009/3/layout/StepUpProcess"/>
    <dgm:cxn modelId="{DA7AB1F6-42CD-4A99-90FF-D8A44F8E00DC}" type="presParOf" srcId="{03BAD65E-D66B-4A95-A144-18D351964D85}" destId="{82C35A42-7E34-47FC-A983-5E9B6E586C8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1B97B-6E5F-4D1C-A6A4-4A813CCF7A40}">
      <dsp:nvSpPr>
        <dsp:cNvPr id="0" name=""/>
        <dsp:cNvSpPr/>
      </dsp:nvSpPr>
      <dsp:spPr>
        <a:xfrm rot="5400000">
          <a:off x="260525" y="1682179"/>
          <a:ext cx="773217" cy="12866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61374-2FEB-4703-B54B-10105D0E326B}">
      <dsp:nvSpPr>
        <dsp:cNvPr id="0" name=""/>
        <dsp:cNvSpPr/>
      </dsp:nvSpPr>
      <dsp:spPr>
        <a:xfrm>
          <a:off x="131456" y="2066600"/>
          <a:ext cx="1161564" cy="10181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Лояльность</a:t>
          </a:r>
        </a:p>
      </dsp:txBody>
      <dsp:txXfrm>
        <a:off x="131456" y="2066600"/>
        <a:ext cx="1161564" cy="1018179"/>
      </dsp:txXfrm>
    </dsp:sp>
    <dsp:sp modelId="{3A67B73F-BC47-43D7-934C-E6DA88A113AB}">
      <dsp:nvSpPr>
        <dsp:cNvPr id="0" name=""/>
        <dsp:cNvSpPr/>
      </dsp:nvSpPr>
      <dsp:spPr>
        <a:xfrm>
          <a:off x="1073858" y="1587457"/>
          <a:ext cx="219163" cy="21916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0DF41-1B2F-4130-86C7-E2495DD2E901}">
      <dsp:nvSpPr>
        <dsp:cNvPr id="0" name=""/>
        <dsp:cNvSpPr/>
      </dsp:nvSpPr>
      <dsp:spPr>
        <a:xfrm rot="5400000">
          <a:off x="1682507" y="1330308"/>
          <a:ext cx="773217" cy="12866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91B85-BF34-46A1-9C0A-B1E4761D3881}">
      <dsp:nvSpPr>
        <dsp:cNvPr id="0" name=""/>
        <dsp:cNvSpPr/>
      </dsp:nvSpPr>
      <dsp:spPr>
        <a:xfrm>
          <a:off x="1553438" y="1714729"/>
          <a:ext cx="1161564" cy="10181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Вовлеченность</a:t>
          </a:r>
        </a:p>
      </dsp:txBody>
      <dsp:txXfrm>
        <a:off x="1553438" y="1714729"/>
        <a:ext cx="1161564" cy="1018179"/>
      </dsp:txXfrm>
    </dsp:sp>
    <dsp:sp modelId="{E300C9E8-8928-4921-BD24-352317C8425B}">
      <dsp:nvSpPr>
        <dsp:cNvPr id="0" name=""/>
        <dsp:cNvSpPr/>
      </dsp:nvSpPr>
      <dsp:spPr>
        <a:xfrm>
          <a:off x="2495840" y="1235586"/>
          <a:ext cx="219163" cy="21916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5C68C3-FDC9-4AEC-B2C2-5C0C7F6A4DDB}">
      <dsp:nvSpPr>
        <dsp:cNvPr id="0" name=""/>
        <dsp:cNvSpPr/>
      </dsp:nvSpPr>
      <dsp:spPr>
        <a:xfrm rot="5400000">
          <a:off x="3104490" y="978437"/>
          <a:ext cx="773217" cy="12866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67F76-1598-4448-B450-CB7CA18ECAD0}">
      <dsp:nvSpPr>
        <dsp:cNvPr id="0" name=""/>
        <dsp:cNvSpPr/>
      </dsp:nvSpPr>
      <dsp:spPr>
        <a:xfrm>
          <a:off x="2975420" y="1362859"/>
          <a:ext cx="1161564" cy="10181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Компетентность</a:t>
          </a:r>
        </a:p>
      </dsp:txBody>
      <dsp:txXfrm>
        <a:off x="2975420" y="1362859"/>
        <a:ext cx="1161564" cy="1018179"/>
      </dsp:txXfrm>
    </dsp:sp>
    <dsp:sp modelId="{1667C576-4703-471C-89E8-7953DD80E571}">
      <dsp:nvSpPr>
        <dsp:cNvPr id="0" name=""/>
        <dsp:cNvSpPr/>
      </dsp:nvSpPr>
      <dsp:spPr>
        <a:xfrm>
          <a:off x="3917822" y="883715"/>
          <a:ext cx="219163" cy="21916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1A9D1-B5C5-43F0-98CE-A875ADC7848D}">
      <dsp:nvSpPr>
        <dsp:cNvPr id="0" name=""/>
        <dsp:cNvSpPr/>
      </dsp:nvSpPr>
      <dsp:spPr>
        <a:xfrm rot="5400000">
          <a:off x="4526472" y="626566"/>
          <a:ext cx="773217" cy="12866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6D5BB-DF3A-4A99-9328-ECA1D946A8C2}">
      <dsp:nvSpPr>
        <dsp:cNvPr id="0" name=""/>
        <dsp:cNvSpPr/>
      </dsp:nvSpPr>
      <dsp:spPr>
        <a:xfrm>
          <a:off x="4397402" y="1010988"/>
          <a:ext cx="1161564" cy="10181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Инициативность</a:t>
          </a:r>
        </a:p>
      </dsp:txBody>
      <dsp:txXfrm>
        <a:off x="4397402" y="1010988"/>
        <a:ext cx="1161564" cy="1018179"/>
      </dsp:txXfrm>
    </dsp:sp>
    <dsp:sp modelId="{57E2CC9D-03BD-41D5-A510-39DA05AE8F29}">
      <dsp:nvSpPr>
        <dsp:cNvPr id="0" name=""/>
        <dsp:cNvSpPr/>
      </dsp:nvSpPr>
      <dsp:spPr>
        <a:xfrm>
          <a:off x="5339804" y="531844"/>
          <a:ext cx="219163" cy="21916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B357-C5F0-41FC-B0C3-FD698488A075}">
      <dsp:nvSpPr>
        <dsp:cNvPr id="0" name=""/>
        <dsp:cNvSpPr/>
      </dsp:nvSpPr>
      <dsp:spPr>
        <a:xfrm rot="5400000">
          <a:off x="5948454" y="274696"/>
          <a:ext cx="773217" cy="12866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C35A42-7E34-47FC-A983-5E9B6E586C82}">
      <dsp:nvSpPr>
        <dsp:cNvPr id="0" name=""/>
        <dsp:cNvSpPr/>
      </dsp:nvSpPr>
      <dsp:spPr>
        <a:xfrm>
          <a:off x="5819384" y="659117"/>
          <a:ext cx="1161564" cy="10181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Стремление к развитию и росту</a:t>
          </a:r>
        </a:p>
      </dsp:txBody>
      <dsp:txXfrm>
        <a:off x="5819384" y="659117"/>
        <a:ext cx="1161564" cy="1018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0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0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06034"/>
            <a:ext cx="2946400" cy="490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06034"/>
            <a:ext cx="2946400" cy="490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0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0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5013"/>
            <a:ext cx="4899025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53801"/>
            <a:ext cx="5438775" cy="44093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06034"/>
            <a:ext cx="2946400" cy="490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06034"/>
            <a:ext cx="2946400" cy="490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0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0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5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4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8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4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68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9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2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9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1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4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7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7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2349097"/>
            <a:ext cx="77724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82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558633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624826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691018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4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6047224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402" y="4436660"/>
            <a:ext cx="8194899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</p:spTree>
    <p:extLst>
      <p:ext uri="{BB962C8B-B14F-4D97-AF65-F5344CB8AC3E}">
        <p14:creationId xmlns:p14="http://schemas.microsoft.com/office/powerpoint/2010/main" val="349317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8107761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50927" y="836712"/>
            <a:ext cx="810920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144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prstClr val="white"/>
                </a:solidFill>
              </a:rPr>
              <a:t>Всегда в движении!</a:t>
            </a:r>
            <a:endParaRPr lang="ru-RU" altLang="ru-RU" sz="3600" b="1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9684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orodinad\Downloads\презентации\LUK_Building_Night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b="9996"/>
          <a:stretch/>
        </p:blipFill>
        <p:spPr bwMode="auto">
          <a:xfrm>
            <a:off x="-1" y="980731"/>
            <a:ext cx="91440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5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2348925"/>
            <a:ext cx="77724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437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41" y="404664"/>
            <a:ext cx="8286765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5728" y="3717032"/>
            <a:ext cx="8433814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50927" y="836712"/>
            <a:ext cx="826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2774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82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558584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624777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690969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9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6047224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402" y="4436562"/>
            <a:ext cx="8194899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</p:spTree>
    <p:extLst>
      <p:ext uri="{BB962C8B-B14F-4D97-AF65-F5344CB8AC3E}">
        <p14:creationId xmlns:p14="http://schemas.microsoft.com/office/powerpoint/2010/main" val="258644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8107761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50927" y="836712"/>
            <a:ext cx="810920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95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144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prstClr val="white"/>
                </a:solidFill>
              </a:rPr>
              <a:t>Всегда в движении!</a:t>
            </a:r>
            <a:endParaRPr lang="ru-RU" altLang="ru-RU" sz="3600" b="1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9684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orodinad\Downloads\презентации\LUK_Building_Night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b="9996"/>
          <a:stretch/>
        </p:blipFill>
        <p:spPr bwMode="auto">
          <a:xfrm>
            <a:off x="-1" y="980731"/>
            <a:ext cx="91440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7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397240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5728" y="3717032"/>
            <a:ext cx="8494744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50928" y="836712"/>
            <a:ext cx="8369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9902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8BCC-6F51-449E-B9CF-62C0BDBC834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A44D-428C-4401-98FA-367B1FC9E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531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2348893"/>
            <a:ext cx="77724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892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8" y="404664"/>
            <a:ext cx="8286765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5728" y="3717032"/>
            <a:ext cx="8433814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50927" y="836712"/>
            <a:ext cx="826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2289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68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558568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624761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690953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0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6047224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402" y="4436530"/>
            <a:ext cx="8194899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</p:spTree>
    <p:extLst>
      <p:ext uri="{BB962C8B-B14F-4D97-AF65-F5344CB8AC3E}">
        <p14:creationId xmlns:p14="http://schemas.microsoft.com/office/powerpoint/2010/main" val="115023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8107761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28906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50927" y="836712"/>
            <a:ext cx="810920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378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144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prstClr val="white"/>
                </a:solidFill>
              </a:rPr>
              <a:t>Всегда в движении!</a:t>
            </a:r>
            <a:endParaRPr lang="ru-RU" altLang="ru-RU" sz="3600" b="1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9684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orodinad\Downloads\презентации\LUK_Building_Night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b="9996"/>
          <a:stretch/>
        </p:blipFill>
        <p:spPr bwMode="auto">
          <a:xfrm>
            <a:off x="-1" y="980731"/>
            <a:ext cx="91440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7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397240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82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627892" y="1484784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734734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876278" y="1484313"/>
            <a:ext cx="192551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1196752"/>
            <a:ext cx="6047224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397240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402" y="4436734"/>
            <a:ext cx="8194899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0935" y="1196752"/>
            <a:ext cx="8369545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32" y="404664"/>
            <a:ext cx="8397240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50927" y="836712"/>
            <a:ext cx="810920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144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orodinad\Downloads\презентации\LUK_Building_Night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4" b="-164"/>
          <a:stretch/>
        </p:blipFill>
        <p:spPr bwMode="auto">
          <a:xfrm>
            <a:off x="0" y="1044000"/>
            <a:ext cx="9144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71" y="188640"/>
            <a:ext cx="7378051" cy="57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A1344D-EA46-4086-85E6-AAC04FCC2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" y="299066"/>
            <a:ext cx="592563" cy="55573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>
          <a:xfrm flipH="1">
            <a:off x="783272" y="815112"/>
            <a:ext cx="7976797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581151" y="1773238"/>
            <a:ext cx="6447692" cy="439261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1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2349023"/>
            <a:ext cx="77724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587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3241" y="404664"/>
            <a:ext cx="8286765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5728" y="3717032"/>
            <a:ext cx="8433814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50927" y="836712"/>
            <a:ext cx="826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0675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397240" cy="410448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363272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450928" y="836712"/>
            <a:ext cx="8369544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031350" y="6525561"/>
            <a:ext cx="1969477" cy="2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7" r:id="rId6"/>
    <p:sldLayoutId id="2147483794" r:id="rId7"/>
  </p:sldLayoutIdLst>
  <p:hf hdr="0" dt="0"/>
  <p:txStyles>
    <p:titleStyle>
      <a:lvl1pPr algn="l" defTabSz="91429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50929" y="836712"/>
            <a:ext cx="8261367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7031350" y="6525487"/>
            <a:ext cx="1969477" cy="2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3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dt="0"/>
  <p:txStyles>
    <p:titleStyle>
      <a:lvl1pPr algn="l" defTabSz="91429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450929" y="836712"/>
            <a:ext cx="8261367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031350" y="6525389"/>
            <a:ext cx="1969477" cy="2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95" r:id="rId7"/>
  </p:sldLayoutIdLst>
  <p:hf hdr="0" dt="0"/>
  <p:txStyles>
    <p:titleStyle>
      <a:lvl1pPr algn="l" defTabSz="91429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266233" y="6525344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317989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450929" y="836712"/>
            <a:ext cx="8261367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031350" y="6525357"/>
            <a:ext cx="1969477" cy="2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0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hdr="0" dt="0"/>
  <p:txStyles>
    <p:titleStyle>
      <a:lvl1pPr algn="l" defTabSz="91429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35.jfif"/><Relationship Id="rId5" Type="http://schemas.openxmlformats.org/officeDocument/2006/relationships/image" Target="../media/image29.jpeg"/><Relationship Id="rId10" Type="http://schemas.openxmlformats.org/officeDocument/2006/relationships/image" Target="../media/image34.jfif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220014"/>
            <a:ext cx="7772400" cy="1470038"/>
          </a:xfrm>
        </p:spPr>
        <p:txBody>
          <a:bodyPr/>
          <a:lstStyle/>
          <a:p>
            <a:pPr algn="ctr"/>
            <a:r>
              <a:rPr lang="ru-RU" sz="4000" dirty="0"/>
              <a:t>«Обучение с гарантированным трудоустройством</a:t>
            </a:r>
            <a:r>
              <a:rPr lang="ru-RU" sz="4400" dirty="0"/>
              <a:t>»</a:t>
            </a:r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251520" y="5517232"/>
            <a:ext cx="8574497" cy="1340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/>
        </p:blipFill>
        <p:spPr>
          <a:xfrm>
            <a:off x="4537999" y="2951609"/>
            <a:ext cx="2747452" cy="2000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1831750" cy="2182870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1295636" y="5657122"/>
            <a:ext cx="6552728" cy="94379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4200" dirty="0">
                <a:solidFill>
                  <a:schemeClr val="bg1"/>
                </a:solidFill>
              </a:rPr>
              <a:t>Образовательный проект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2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185051" y="2166091"/>
            <a:ext cx="8735575" cy="4187542"/>
            <a:chOff x="200472" y="2060848"/>
            <a:chExt cx="9463540" cy="45365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0472" y="5196731"/>
              <a:ext cx="1511870" cy="1400621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09/2006 – 10/2007 </a:t>
              </a:r>
            </a:p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ОТУ 3 разряда </a:t>
              </a: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ГДС-850</a:t>
              </a:r>
            </a:p>
            <a:p>
              <a:pPr>
                <a:lnSpc>
                  <a:spcPct val="90000"/>
                </a:lnSpc>
                <a:spcBef>
                  <a:spcPts val="554"/>
                </a:spcBef>
              </a:pPr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11/2007 – 06/2008 </a:t>
              </a:r>
            </a:p>
            <a:p>
              <a:pPr>
                <a:lnSpc>
                  <a:spcPct val="90000"/>
                </a:lnSpc>
              </a:pPr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ОТУ 4 разряда </a:t>
              </a: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ГДС - 850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02118" y="4293280"/>
              <a:ext cx="1510224" cy="719896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06/2006 – 09/2006 </a:t>
              </a:r>
            </a:p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ОТУ 2 разряда </a:t>
              </a: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АТ-1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56758" y="3933056"/>
              <a:ext cx="1509218" cy="850414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06/2008 – 10/2009 </a:t>
              </a:r>
            </a:p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ОТУ 4 разряда </a:t>
              </a:r>
            </a:p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</a:t>
              </a:r>
            </a:p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35-11/300-95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56758" y="4960752"/>
              <a:ext cx="1509218" cy="1041427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Участие в конкурсе на лучшую НТР молодых специалистов и в конкурсе профессионального мастерства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10392" y="4680000"/>
              <a:ext cx="1509218" cy="1041427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Участие в пуске блока Изомеризации в качестве оператора РСУ при квалификации ОТУ 4 разряда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510392" y="3672000"/>
              <a:ext cx="1509218" cy="819245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11/2009 – 01/2010 ОТУ 5 разряда  </a:t>
              </a: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</a:t>
              </a:r>
            </a:p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35-11/300-95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164026" y="4068000"/>
              <a:ext cx="1458000" cy="1656556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Снижение времени простоя установки ГДС-850 на проведение работ по переключению реактора Р-2.</a:t>
              </a:r>
            </a:p>
            <a:p>
              <a:pPr>
                <a:spcBef>
                  <a:spcPts val="554"/>
                </a:spcBef>
              </a:pP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Победа в конкурсе «Лучший технологический объект за 2016 год».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164026" y="3140968"/>
              <a:ext cx="1458000" cy="744119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21.01.2010 начальник</a:t>
              </a:r>
            </a:p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ГДС-850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766442" y="2828897"/>
              <a:ext cx="1512000" cy="744119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03.07.2017</a:t>
              </a:r>
            </a:p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начальник</a:t>
              </a:r>
            </a:p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технологической установки АТ-1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766442" y="3730271"/>
              <a:ext cx="1512000" cy="1642945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Разработка и реализация мероприятий по повышению </a:t>
              </a:r>
              <a:r>
                <a:rPr lang="ru-RU" sz="923" dirty="0" err="1">
                  <a:solidFill>
                    <a:schemeClr val="bg2">
                      <a:lumMod val="25000"/>
                    </a:schemeClr>
                  </a:solidFill>
                </a:rPr>
                <a:t>энергоэффективности</a:t>
              </a: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 установки АТ-1</a:t>
              </a:r>
            </a:p>
            <a:p>
              <a:pPr>
                <a:spcBef>
                  <a:spcPts val="554"/>
                </a:spcBef>
              </a:pPr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Дооборудование и ввод в эксплуатацию узла защелачивания СУГ на установке АТ-1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422859" y="2060848"/>
              <a:ext cx="1241153" cy="877696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b="1" dirty="0">
                  <a:solidFill>
                    <a:schemeClr val="bg2">
                      <a:lumMod val="25000"/>
                    </a:schemeClr>
                  </a:solidFill>
                </a:rPr>
                <a:t>01.01.2020 заместитель  начальника производства ППНН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422859" y="3127772"/>
              <a:ext cx="1241153" cy="1927419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23" dirty="0">
                  <a:solidFill>
                    <a:schemeClr val="bg2">
                      <a:lumMod val="25000"/>
                    </a:schemeClr>
                  </a:solidFill>
                </a:rPr>
                <a:t>Участие в разработке и реализации мероприятий по увеличению отбора светлых нефтепродуктов от потенциала в нефти, за счет утяжеления сырья установки ГДС-850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Карьерный взлет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4639" y="1178752"/>
            <a:ext cx="4448848" cy="487836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lang="ru-RU" sz="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БАРАНОВ АНТОН МИХАЙЛОВИЧ</a:t>
            </a:r>
            <a:endParaRPr lang="ru-RU" sz="975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1599" y="1651171"/>
            <a:ext cx="1910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ВЫПУСКНИК: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2007 г., УГНК</a:t>
            </a:r>
          </a:p>
          <a:p>
            <a:r>
              <a:rPr lang="ru-RU" sz="1050" b="1" dirty="0">
                <a:solidFill>
                  <a:srgbClr val="C00000"/>
                </a:solidFill>
              </a:rPr>
              <a:t>СПЕЦИАЛЬНОСТЬ: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Переработка нефти и газа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1932" y="5641116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35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ОБУЧАЕТСЯ:</a:t>
            </a:r>
          </a:p>
          <a:p>
            <a:pPr lvl="0"/>
            <a:r>
              <a:rPr lang="ru-RU" sz="135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2016 г., ФГБОУ "Уфимский государственный нефтяной технический университет", Химическая технология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flipV="1">
            <a:off x="185051" y="4758379"/>
            <a:ext cx="2922003" cy="200586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286002" y="3383169"/>
            <a:ext cx="24370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/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3240363" y="3945662"/>
            <a:ext cx="2917675" cy="5468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flipV="1">
            <a:off x="1713930" y="4492549"/>
            <a:ext cx="2858070" cy="265830"/>
          </a:xfrm>
          <a:prstGeom prst="bentConnector3">
            <a:avLst>
              <a:gd name="adj1" fmla="val 510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>
          <a:xfrm flipV="1">
            <a:off x="4699199" y="3643154"/>
            <a:ext cx="2942440" cy="30360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 flipV="1">
            <a:off x="6245946" y="3064551"/>
            <a:ext cx="2674680" cy="578603"/>
          </a:xfrm>
          <a:prstGeom prst="bentConnector3">
            <a:avLst>
              <a:gd name="adj1" fmla="val 546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5348" r="27506" b="3169"/>
          <a:stretch/>
        </p:blipFill>
        <p:spPr>
          <a:xfrm>
            <a:off x="186127" y="1691465"/>
            <a:ext cx="1715590" cy="21219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752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5" y="5091634"/>
            <a:ext cx="1903988" cy="1269325"/>
          </a:xfrm>
          <a:prstGeom prst="rect">
            <a:avLst/>
          </a:prstGeom>
          <a:effectLst>
            <a:glow rad="190500">
              <a:schemeClr val="bg1">
                <a:lumMod val="75000"/>
              </a:schemeClr>
            </a:glo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Благотворительность и социальные проекты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4361" r="1140" b="10590"/>
          <a:stretch/>
        </p:blipFill>
        <p:spPr>
          <a:xfrm>
            <a:off x="2393299" y="2390273"/>
            <a:ext cx="1843128" cy="132828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7476" r="7259" b="12927"/>
          <a:stretch/>
        </p:blipFill>
        <p:spPr>
          <a:xfrm>
            <a:off x="2334959" y="4370172"/>
            <a:ext cx="1728192" cy="1353212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16152" b="10873"/>
          <a:stretch/>
        </p:blipFill>
        <p:spPr>
          <a:xfrm>
            <a:off x="479082" y="4373871"/>
            <a:ext cx="1728192" cy="1349514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8743"/>
          <a:stretch/>
        </p:blipFill>
        <p:spPr>
          <a:xfrm>
            <a:off x="6767425" y="3288653"/>
            <a:ext cx="1846470" cy="1401668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305" b="10809"/>
          <a:stretch/>
        </p:blipFill>
        <p:spPr>
          <a:xfrm>
            <a:off x="4657239" y="3284984"/>
            <a:ext cx="2009968" cy="1405337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grpSp>
        <p:nvGrpSpPr>
          <p:cNvPr id="47" name="Группа 46"/>
          <p:cNvGrpSpPr/>
          <p:nvPr/>
        </p:nvGrpSpPr>
        <p:grpSpPr>
          <a:xfrm>
            <a:off x="633154" y="1085456"/>
            <a:ext cx="3389236" cy="839573"/>
            <a:chOff x="424644" y="980728"/>
            <a:chExt cx="3235837" cy="939934"/>
          </a:xfrm>
        </p:grpSpPr>
        <p:sp>
          <p:nvSpPr>
            <p:cNvPr id="48" name="Полилиния: фигура 26">
              <a:extLst>
                <a:ext uri="{FF2B5EF4-FFF2-40B4-BE49-F238E27FC236}">
                  <a16:creationId xmlns:a16="http://schemas.microsoft.com/office/drawing/2014/main" id="{D334260A-0EC3-4885-97B8-3BF15C0D549D}"/>
                </a:ext>
              </a:extLst>
            </p:cNvPr>
            <p:cNvSpPr/>
            <p:nvPr/>
          </p:nvSpPr>
          <p:spPr>
            <a:xfrm>
              <a:off x="938746" y="1111570"/>
              <a:ext cx="2721735" cy="809092"/>
            </a:xfrm>
            <a:custGeom>
              <a:avLst/>
              <a:gdLst>
                <a:gd name="connsiteX0" fmla="*/ 0 w 3508736"/>
                <a:gd name="connsiteY0" fmla="*/ 0 h 548599"/>
                <a:gd name="connsiteX1" fmla="*/ 3508736 w 3508736"/>
                <a:gd name="connsiteY1" fmla="*/ 0 h 548599"/>
                <a:gd name="connsiteX2" fmla="*/ 3508736 w 3508736"/>
                <a:gd name="connsiteY2" fmla="*/ 548599 h 548599"/>
                <a:gd name="connsiteX3" fmla="*/ 0 w 3508736"/>
                <a:gd name="connsiteY3" fmla="*/ 548599 h 548599"/>
                <a:gd name="connsiteX4" fmla="*/ 0 w 3508736"/>
                <a:gd name="connsiteY4" fmla="*/ 0 h 54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736" h="548599">
                  <a:moveTo>
                    <a:pt x="0" y="0"/>
                  </a:moveTo>
                  <a:lnTo>
                    <a:pt x="3508736" y="0"/>
                  </a:lnTo>
                  <a:lnTo>
                    <a:pt x="3508736" y="548599"/>
                  </a:lnTo>
                  <a:lnTo>
                    <a:pt x="0" y="548599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D2233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98462" tIns="32825" rIns="32825" bIns="32825" numCol="1" spcCol="1270" anchor="ctr" anchorCtr="0">
              <a:noAutofit/>
            </a:bodyPr>
            <a:lstStyle/>
            <a:p>
              <a:pPr defTabSz="574445">
                <a:lnSpc>
                  <a:spcPct val="90000"/>
                </a:lnSpc>
                <a:spcBef>
                  <a:spcPct val="0"/>
                </a:spcBef>
              </a:pPr>
              <a:r>
                <a:rPr lang="ru-RU" sz="1292" dirty="0">
                  <a:solidFill>
                    <a:prstClr val="black"/>
                  </a:solidFill>
                </a:rPr>
                <a:t>    Бюджет 2021 года</a:t>
              </a:r>
            </a:p>
            <a:p>
              <a:pPr defTabSz="574445">
                <a:lnSpc>
                  <a:spcPct val="90000"/>
                </a:lnSpc>
                <a:spcBef>
                  <a:spcPct val="0"/>
                </a:spcBef>
              </a:pPr>
              <a:r>
                <a:rPr lang="ru-RU" sz="1292" dirty="0">
                  <a:solidFill>
                    <a:prstClr val="black"/>
                  </a:solidFill>
                </a:rPr>
                <a:t>    на благотворительную </a:t>
              </a:r>
            </a:p>
            <a:p>
              <a:pPr defTabSz="574445">
                <a:lnSpc>
                  <a:spcPct val="90000"/>
                </a:lnSpc>
                <a:spcBef>
                  <a:spcPct val="0"/>
                </a:spcBef>
              </a:pPr>
              <a:r>
                <a:rPr lang="ru-RU" sz="1292" dirty="0">
                  <a:solidFill>
                    <a:prstClr val="black"/>
                  </a:solidFill>
                </a:rPr>
                <a:t>    и спонсорскую помощь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B23E2D9-C34E-440C-95EA-FCE6B245A8BA}"/>
                </a:ext>
              </a:extLst>
            </p:cNvPr>
            <p:cNvSpPr/>
            <p:nvPr/>
          </p:nvSpPr>
          <p:spPr>
            <a:xfrm>
              <a:off x="424644" y="980728"/>
              <a:ext cx="936604" cy="576064"/>
            </a:xfrm>
            <a:prstGeom prst="rect">
              <a:avLst/>
            </a:prstGeom>
            <a:solidFill>
              <a:srgbClr val="D2233C"/>
            </a:solidFill>
            <a:ln w="41275">
              <a:solidFill>
                <a:sysClr val="window" lastClr="FFFFFF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txBody>
            <a:bodyPr lIns="33231" tIns="0" rIns="33231" bIns="0" anchor="ctr"/>
            <a:lstStyle/>
            <a:p>
              <a:pPr algn="ctr">
                <a:lnSpc>
                  <a:spcPct val="80000"/>
                </a:lnSpc>
              </a:pPr>
              <a:r>
                <a:rPr lang="ru-RU" sz="1662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  <a:p>
              <a:pPr algn="ctr">
                <a:lnSpc>
                  <a:spcPct val="80000"/>
                </a:lnSpc>
              </a:pPr>
              <a:r>
                <a:rPr lang="ru-RU" sz="1108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млн. руб.</a:t>
              </a:r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869" y="2415998"/>
            <a:ext cx="1829188" cy="130771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4778805" y="2708921"/>
            <a:ext cx="3465603" cy="720080"/>
            <a:chOff x="4918621" y="978515"/>
            <a:chExt cx="3909279" cy="92984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012516" y="978515"/>
              <a:ext cx="3815384" cy="929846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1C2110-1B57-4DC2-875E-A4169564BEBB}"/>
                </a:ext>
              </a:extLst>
            </p:cNvPr>
            <p:cNvSpPr txBox="1"/>
            <p:nvPr/>
          </p:nvSpPr>
          <p:spPr>
            <a:xfrm>
              <a:off x="4918621" y="999134"/>
              <a:ext cx="3909276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Спортивные мероприятия:</a:t>
              </a:r>
            </a:p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-Республиканский турнир по самбо </a:t>
              </a:r>
            </a:p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Республиканский турнир по каратэ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288627" y="2132856"/>
            <a:ext cx="2026236" cy="469162"/>
            <a:chOff x="1675645" y="2031173"/>
            <a:chExt cx="2305444" cy="63130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713303" y="2031173"/>
              <a:ext cx="2230128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21C2110-1B57-4DC2-875E-A4169564BEBB}"/>
                </a:ext>
              </a:extLst>
            </p:cNvPr>
            <p:cNvSpPr txBox="1"/>
            <p:nvPr/>
          </p:nvSpPr>
          <p:spPr>
            <a:xfrm>
              <a:off x="1675645" y="2163591"/>
              <a:ext cx="23054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Благоустройство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321724" y="3926380"/>
            <a:ext cx="1960041" cy="530879"/>
            <a:chOff x="1704930" y="2031173"/>
            <a:chExt cx="2305444" cy="63130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13303" y="2031173"/>
              <a:ext cx="2230129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1C2110-1B57-4DC2-875E-A4169564BEBB}"/>
                </a:ext>
              </a:extLst>
            </p:cNvPr>
            <p:cNvSpPr txBox="1"/>
            <p:nvPr/>
          </p:nvSpPr>
          <p:spPr>
            <a:xfrm>
              <a:off x="1704930" y="2054437"/>
              <a:ext cx="230544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Экологические </a:t>
              </a:r>
            </a:p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проекты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916" y="1438372"/>
            <a:ext cx="1163646" cy="1163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040" y="1431209"/>
            <a:ext cx="1163646" cy="117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164" y="1434760"/>
            <a:ext cx="1196441" cy="11672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63" name="Группа 62"/>
          <p:cNvGrpSpPr/>
          <p:nvPr/>
        </p:nvGrpSpPr>
        <p:grpSpPr>
          <a:xfrm>
            <a:off x="4983147" y="996737"/>
            <a:ext cx="3382361" cy="510186"/>
            <a:chOff x="1690492" y="2010565"/>
            <a:chExt cx="2252940" cy="651911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713303" y="2031174"/>
              <a:ext cx="2230129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1C2110-1B57-4DC2-875E-A4169564BEBB}"/>
                </a:ext>
              </a:extLst>
            </p:cNvPr>
            <p:cNvSpPr txBox="1"/>
            <p:nvPr/>
          </p:nvSpPr>
          <p:spPr>
            <a:xfrm>
              <a:off x="1690492" y="2010565"/>
              <a:ext cx="2160240" cy="58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Поддержка </a:t>
              </a:r>
            </a:p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образовательных учреждений</a:t>
              </a: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7" y="5053291"/>
            <a:ext cx="1830511" cy="1307669"/>
          </a:xfrm>
          <a:prstGeom prst="rect">
            <a:avLst/>
          </a:prstGeom>
          <a:effectLst>
            <a:glow rad="165100">
              <a:schemeClr val="bg1">
                <a:lumMod val="75000"/>
                <a:alpha val="96000"/>
              </a:schemeClr>
            </a:glow>
          </a:effectLst>
        </p:spPr>
      </p:pic>
      <p:grpSp>
        <p:nvGrpSpPr>
          <p:cNvPr id="67" name="Группа 66"/>
          <p:cNvGrpSpPr/>
          <p:nvPr/>
        </p:nvGrpSpPr>
        <p:grpSpPr>
          <a:xfrm>
            <a:off x="5311739" y="4797152"/>
            <a:ext cx="2932666" cy="399416"/>
            <a:chOff x="3078147" y="2967277"/>
            <a:chExt cx="2305444" cy="631302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3115805" y="2967277"/>
              <a:ext cx="2230129" cy="631302"/>
            </a:xfrm>
            <a:prstGeom prst="roundRect">
              <a:avLst/>
            </a:prstGeom>
            <a:solidFill>
              <a:srgbClr val="D2233C"/>
            </a:solidFill>
            <a:ln w="25400" cap="rnd" cmpd="thickThin">
              <a:solidFill>
                <a:schemeClr val="bg1"/>
              </a:solidFill>
              <a:prstDash val="solid"/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prstClr val="white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21C2110-1B57-4DC2-875E-A4169564BEBB}"/>
                </a:ext>
              </a:extLst>
            </p:cNvPr>
            <p:cNvSpPr txBox="1"/>
            <p:nvPr/>
          </p:nvSpPr>
          <p:spPr>
            <a:xfrm>
              <a:off x="3078147" y="3065171"/>
              <a:ext cx="2305444" cy="34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Волонтёрство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42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Индустриальный институт УГТУ (СПО)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232" y="11247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Индустриальный институт УГТУ – старейшее учебное заведение СПО в Республике Коми. Основан как горный техникум 2 ноября 1932 года</a:t>
            </a:r>
          </a:p>
        </p:txBody>
      </p:sp>
      <p:pic>
        <p:nvPicPr>
          <p:cNvPr id="6" name="Рисунок 5" descr="Ухтинский горно-нефтяной техникум, село Ижма. Техникум построен в ноябре 1932 года. В настоящий момент в этом здании располагается почта; Фото: Фото с сайта goskatalog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164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04906"/>
            <a:ext cx="3355341" cy="1885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3232" y="420802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89 лет здесь подготавливают квалифицированные кадры со среднетехническим образованием для работы на предприятиях топливно-энергетического комплекса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364820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Учебный центр Компании «ЛУКОЙЛ»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8" y="2175446"/>
            <a:ext cx="3860348" cy="2693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607" y="1124744"/>
            <a:ext cx="8311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</a:rPr>
              <a:t>Учебный центр открыт в 2016 году. </a:t>
            </a:r>
          </a:p>
          <a:p>
            <a:r>
              <a:rPr lang="ru-RU" dirty="0">
                <a:solidFill>
                  <a:srgbClr val="171717"/>
                </a:solidFill>
              </a:rPr>
              <a:t>Включает комплекс автоматизированных площадок учебно-практического полигона и учебных аудиторий.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9468" y="5085184"/>
            <a:ext cx="828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Современный аудиторный и лабораторный фонд, соответствует требованиям подготовки квалифицированных специалистов среднего звена</a:t>
            </a:r>
            <a:endParaRPr lang="ru-RU" dirty="0"/>
          </a:p>
        </p:txBody>
      </p:sp>
      <p:pic>
        <p:nvPicPr>
          <p:cNvPr id="11" name="Picture 2" descr="SSN_1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75984"/>
            <a:ext cx="4036881" cy="26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2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Лабораторный комплекс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3232" y="898891"/>
            <a:ext cx="808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</a:rPr>
              <a:t>Лаборатории, созданные на основе технологий, применяемых организациями нефтяного комплекса, позволяют отработать реальные производственные процессы.</a:t>
            </a:r>
            <a:endParaRPr lang="ru-RU" dirty="0"/>
          </a:p>
        </p:txBody>
      </p:sp>
      <p:pic>
        <p:nvPicPr>
          <p:cNvPr id="38" name="Picture 2" descr="UGTU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9190"/>
            <a:ext cx="3168351" cy="21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22221"/>
            <a:ext cx="3266967" cy="2120712"/>
          </a:xfrm>
          <a:prstGeom prst="rect">
            <a:avLst/>
          </a:prstGeom>
        </p:spPr>
      </p:pic>
      <p:pic>
        <p:nvPicPr>
          <p:cNvPr id="3074" name="Picture 2" descr="https://www.ugtu.net/sites/default/files/large_ssn_03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02040"/>
            <a:ext cx="3168351" cy="21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ugtu.net/sites/default/files/large_ssn_03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02832"/>
            <a:ext cx="3266967" cy="21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7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Лабораторный комплекс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3232" y="898891"/>
            <a:ext cx="808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</a:rPr>
              <a:t>Лаборатории, созданные на основе технологий, применяемых организациями нефтяного комплекса, позволяют отработать реальные производственные процессы.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38" y="1822221"/>
            <a:ext cx="3171620" cy="2120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38" y="4102832"/>
            <a:ext cx="3171620" cy="2140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34" y="4102832"/>
            <a:ext cx="3266967" cy="2140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34" y="1822220"/>
            <a:ext cx="3266967" cy="21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4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Лабораторный комплекс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3232" y="898891"/>
            <a:ext cx="8289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Лаборатория технического анализа и контроля производства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Лаборатория оборудования нефтегазоперерабатывающего производства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Специализированные химические лаборатории </a:t>
            </a:r>
          </a:p>
          <a:p>
            <a:pPr algn="ctr"/>
            <a:endParaRPr lang="ru-RU" dirty="0"/>
          </a:p>
          <a:p>
            <a:r>
              <a:rPr lang="ru-RU" dirty="0"/>
              <a:t>В рамках учебного процесса предполагается использование учебного оборудования, приборов центральной и испытательной лабораторий, а также станков механического цеха ООО «ЛУКОЙЛ-УНП»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10663"/>
          <a:stretch/>
        </p:blipFill>
        <p:spPr>
          <a:xfrm>
            <a:off x="2806495" y="2962672"/>
            <a:ext cx="3630715" cy="1951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2" y="4375740"/>
            <a:ext cx="3096344" cy="2064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75740"/>
            <a:ext cx="2988167" cy="20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2000" dirty="0"/>
              <a:t>Учебно-практический полигон</a:t>
            </a:r>
            <a:endParaRPr lang="ru-RU" sz="185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23232" y="898891"/>
            <a:ext cx="808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Учебно-практический полигон</a:t>
            </a:r>
            <a:r>
              <a:rPr lang="ru-RU" dirty="0"/>
              <a:t> позволяет познакомить  студентов с тонкостями технологических процессов добычи, транспортировки и переработки нефти в условиях, максимально приближенных к реальным.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87" y="1906001"/>
            <a:ext cx="3096344" cy="2330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/>
          <a:stretch/>
        </p:blipFill>
        <p:spPr>
          <a:xfrm>
            <a:off x="4283968" y="4363519"/>
            <a:ext cx="3907063" cy="2005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500397" y="4365183"/>
            <a:ext cx="3490921" cy="20053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5109" b="11502"/>
          <a:stretch/>
        </p:blipFill>
        <p:spPr>
          <a:xfrm>
            <a:off x="500397" y="1906001"/>
            <a:ext cx="4282201" cy="23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00" dirty="0"/>
              <a:t>Учебно-практический полигон</a:t>
            </a:r>
            <a:endParaRPr lang="ru-RU" sz="18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00" y="3763830"/>
            <a:ext cx="3881530" cy="25876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9227"/>
            <a:ext cx="3816424" cy="25922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12714" b="11006"/>
          <a:stretch/>
        </p:blipFill>
        <p:spPr>
          <a:xfrm>
            <a:off x="4643500" y="1087347"/>
            <a:ext cx="3881530" cy="2400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6724"/>
            <a:ext cx="3812187" cy="24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2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 smtClean="0"/>
              <a:t>Требования к здоровью</a:t>
            </a:r>
            <a:endParaRPr lang="ru-RU" sz="1850" dirty="0"/>
          </a:p>
        </p:txBody>
      </p:sp>
      <p:sp>
        <p:nvSpPr>
          <p:cNvPr id="3" name="TextBox 2"/>
          <p:cNvSpPr txBox="1"/>
          <p:nvPr/>
        </p:nvSpPr>
        <p:spPr>
          <a:xfrm>
            <a:off x="395251" y="1052736"/>
            <a:ext cx="8345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Перечень заболеваний, препятствующих </a:t>
            </a:r>
            <a:r>
              <a:rPr lang="ru-RU" sz="1600" b="1" dirty="0" smtClean="0"/>
              <a:t>работе на НПЗ</a:t>
            </a:r>
            <a:endParaRPr lang="en-US" sz="1600" b="1" dirty="0" smtClean="0"/>
          </a:p>
          <a:p>
            <a:endParaRPr lang="ru-RU" sz="1600" b="1" dirty="0" smtClean="0"/>
          </a:p>
          <a:p>
            <a:endParaRPr lang="ru-RU" sz="1600" dirty="0"/>
          </a:p>
          <a:p>
            <a:r>
              <a:rPr lang="ru-RU" sz="1600" dirty="0" smtClean="0"/>
              <a:t>1.Заболевания </a:t>
            </a:r>
            <a:r>
              <a:rPr lang="ru-RU" sz="1600" dirty="0"/>
              <a:t>крови, в том числе Анемия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2.Сахарный </a:t>
            </a:r>
            <a:r>
              <a:rPr lang="ru-RU" sz="1600" dirty="0"/>
              <a:t>диабет вне компенсации. Наличие осложнений </a:t>
            </a:r>
            <a:r>
              <a:rPr lang="ru-RU" sz="1600" dirty="0" smtClean="0"/>
              <a:t>протекания заболевания.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3.Хронический </a:t>
            </a:r>
            <a:r>
              <a:rPr lang="ru-RU" sz="1600" dirty="0"/>
              <a:t>аллергический ринит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4.Снижение </a:t>
            </a:r>
            <a:r>
              <a:rPr lang="ru-RU" sz="1600" dirty="0"/>
              <a:t>слуха любой этиологии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5.Гипертония.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6.Миопия </a:t>
            </a:r>
            <a:r>
              <a:rPr lang="ru-RU" sz="1600" dirty="0"/>
              <a:t>средней степени тяжести и выше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7.Бронхиальная </a:t>
            </a:r>
            <a:r>
              <a:rPr lang="ru-RU" sz="1600" dirty="0"/>
              <a:t>астма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/>
          </a:p>
          <a:p>
            <a:r>
              <a:rPr lang="ru-RU" sz="1600" dirty="0" smtClean="0"/>
              <a:t>8.Псориаз</a:t>
            </a:r>
            <a:r>
              <a:rPr lang="ru-RU" sz="1600" dirty="0"/>
              <a:t>, при отсутствии подтвержденной длительной ремиссии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Picture 2" descr="https://i.pinimg.com/originals/6f/c4/c7/6fc4c7060f2c11b7195cfbdd68a17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b="6789"/>
          <a:stretch/>
        </p:blipFill>
        <p:spPr bwMode="auto">
          <a:xfrm>
            <a:off x="6372200" y="2636912"/>
            <a:ext cx="20882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8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Старейший НПЗ в России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Picture 9" descr="Первопроходцы Ухты (Управление северных лагерей особого назначения ОГПУ). Прокладка кабеля в Усть-Ухту,  1929 год. (почти все они будут расстреляны в марте 1938)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0"/>
          <a:stretch/>
        </p:blipFill>
        <p:spPr>
          <a:xfrm>
            <a:off x="423232" y="3692792"/>
            <a:ext cx="5804952" cy="2544520"/>
          </a:xfrm>
          <a:prstGeom prst="rect">
            <a:avLst/>
          </a:prstGeom>
          <a:noFill/>
          <a:effectLst>
            <a:softEdge rad="50800"/>
          </a:effectLst>
        </p:spPr>
      </p:pic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23232" y="807403"/>
            <a:ext cx="5804952" cy="289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altLang="ru-RU" sz="1400" dirty="0">
                <a:solidFill>
                  <a:srgbClr val="CC0000"/>
                </a:solidFill>
              </a:rPr>
              <a:t>В 1745-46</a:t>
            </a:r>
            <a:r>
              <a:rPr lang="en-US" altLang="ru-RU" sz="1400" dirty="0">
                <a:solidFill>
                  <a:srgbClr val="CC0000"/>
                </a:solidFill>
              </a:rPr>
              <a:t> </a:t>
            </a:r>
            <a:r>
              <a:rPr lang="ru-RU" altLang="ru-RU" sz="1400" dirty="0">
                <a:solidFill>
                  <a:srgbClr val="CC0000"/>
                </a:solidFill>
              </a:rPr>
              <a:t>году </a:t>
            </a:r>
            <a:r>
              <a:rPr lang="ru-RU" altLang="ru-RU" sz="1400" dirty="0"/>
              <a:t>Ф.С. </a:t>
            </a:r>
            <a:r>
              <a:rPr lang="ru-RU" altLang="ru-RU" sz="1400" b="0" dirty="0" err="1"/>
              <a:t>Прядунов</a:t>
            </a:r>
            <a:r>
              <a:rPr lang="ru-RU" altLang="ru-RU" sz="1400" b="0" dirty="0"/>
              <a:t> организовал кустарный нефтяной промысел на реке Ухта. В 1748 году нефть, собранная с речной поверхности, была переработана в лаборатории Берг-коллегии и получен керосиноподобный продукт.</a:t>
            </a:r>
          </a:p>
          <a:p>
            <a:pPr algn="just" eaLnBrk="0" hangingPunct="0">
              <a:defRPr/>
            </a:pPr>
            <a:endParaRPr lang="en-US" altLang="ru-RU" sz="1400" dirty="0">
              <a:solidFill>
                <a:srgbClr val="CC0000"/>
              </a:solidFill>
              <a:effectLst/>
            </a:endParaRPr>
          </a:p>
          <a:p>
            <a:pPr algn="just" eaLnBrk="0" hangingPunct="0">
              <a:defRPr/>
            </a:pPr>
            <a:r>
              <a:rPr lang="ru-RU" altLang="ru-RU" sz="1400" dirty="0">
                <a:solidFill>
                  <a:srgbClr val="CC0000"/>
                </a:solidFill>
                <a:effectLst/>
              </a:rPr>
              <a:t>21 августа 1929 года</a:t>
            </a:r>
            <a:r>
              <a:rPr lang="ru-RU" altLang="ru-RU" sz="1400" dirty="0">
                <a:effectLst/>
              </a:rPr>
              <a:t> </a:t>
            </a:r>
            <a:r>
              <a:rPr lang="ru-RU" altLang="ru-RU" sz="1400" b="0" dirty="0">
                <a:effectLst/>
              </a:rPr>
              <a:t>на берегу Ухты высадилась комплексная геологоразведочная экспедиция. </a:t>
            </a:r>
            <a:r>
              <a:rPr lang="ru-RU" altLang="ru-RU" sz="1400" dirty="0">
                <a:effectLst/>
              </a:rPr>
              <a:t>В 1931 году </a:t>
            </a:r>
            <a:r>
              <a:rPr lang="ru-RU" altLang="ru-RU" sz="1400" b="0" dirty="0">
                <a:effectLst/>
              </a:rPr>
              <a:t>вблизи места высадки экспедиции была сооружена небольшая однокубовая нефтеперегонная установка, которая снабжала нефтепродуктами создаваемую промышленность Ухты.</a:t>
            </a:r>
          </a:p>
          <a:p>
            <a:pPr algn="just" eaLnBrk="0" hangingPunct="0">
              <a:defRPr/>
            </a:pPr>
            <a:endParaRPr lang="ru-RU" altLang="ru-RU" sz="1400" dirty="0"/>
          </a:p>
          <a:p>
            <a:pPr algn="just" eaLnBrk="0" hangingPunct="0">
              <a:defRPr/>
            </a:pPr>
            <a:r>
              <a:rPr lang="ru-RU" altLang="ru-RU" sz="1400" dirty="0">
                <a:solidFill>
                  <a:srgbClr val="CC0000"/>
                </a:solidFill>
              </a:rPr>
              <a:t>В</a:t>
            </a:r>
            <a:r>
              <a:rPr lang="ru-RU" altLang="ru-RU" sz="1400" dirty="0">
                <a:solidFill>
                  <a:srgbClr val="CC0000"/>
                </a:solidFill>
                <a:cs typeface="Arial" pitchFamily="34" charset="0"/>
              </a:rPr>
              <a:t> 1934 году </a:t>
            </a:r>
            <a:r>
              <a:rPr lang="ru-RU" altLang="ru-RU" sz="1400" dirty="0">
                <a:cs typeface="Arial" pitchFamily="34" charset="0"/>
              </a:rPr>
              <a:t>введён в эксплуатацию </a:t>
            </a:r>
            <a:r>
              <a:rPr lang="ru-RU" altLang="ru-RU" sz="1400" dirty="0" err="1">
                <a:cs typeface="Arial" pitchFamily="34" charset="0"/>
              </a:rPr>
              <a:t>Ухтинский</a:t>
            </a:r>
            <a:r>
              <a:rPr lang="ru-RU" altLang="ru-RU" sz="1400" dirty="0">
                <a:cs typeface="Arial" pitchFamily="34" charset="0"/>
              </a:rPr>
              <a:t> </a:t>
            </a:r>
            <a:r>
              <a:rPr lang="ru-RU" altLang="ru-RU" sz="1400" b="0" dirty="0">
                <a:cs typeface="Arial" pitchFamily="34" charset="0"/>
              </a:rPr>
              <a:t>нефтеперерабатывающий завод. </a:t>
            </a:r>
            <a:endParaRPr lang="ru-RU" altLang="ru-RU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891424" y="5568255"/>
            <a:ext cx="1686521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Ф.С. Прядунов</a:t>
            </a:r>
          </a:p>
          <a:p>
            <a:pPr algn="ctr">
              <a:defRPr/>
            </a:pPr>
            <a:r>
              <a:rPr lang="ru-RU" altLang="ru-RU" sz="1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1694-1753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r="27163" b="11165"/>
          <a:stretch/>
        </p:blipFill>
        <p:spPr>
          <a:xfrm>
            <a:off x="6516216" y="1052736"/>
            <a:ext cx="2436939" cy="4536504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2812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Особенности обучения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43787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Стипендия в размере 3000 руб. </a:t>
            </a:r>
            <a:r>
              <a:rPr lang="ru-RU" dirty="0"/>
              <a:t>назначается студентам при условии успешной сдачи всех экзаменов, зачетов, курсовых работ, обязательных практик, предусмотренных учебным планом, а также выполнения условий </a:t>
            </a:r>
            <a:r>
              <a:rPr lang="ru-RU" dirty="0" smtClean="0"/>
              <a:t>договора. Также назначаются надбавки к стипендии в размере: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25% месячной тарифной ставки для социальных выплат (1240 руб.) сдавшим сессию на «отлично»,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15</a:t>
            </a:r>
            <a:r>
              <a:rPr lang="ru-RU" dirty="0"/>
              <a:t>% месячной тарифной ставки для социальных </a:t>
            </a:r>
            <a:r>
              <a:rPr lang="ru-RU" dirty="0" smtClean="0"/>
              <a:t>выплат (750 </a:t>
            </a:r>
            <a:r>
              <a:rPr lang="ru-RU" dirty="0" err="1" smtClean="0"/>
              <a:t>руб</a:t>
            </a:r>
            <a:r>
              <a:rPr lang="ru-RU" dirty="0" smtClean="0"/>
              <a:t>) </a:t>
            </a:r>
            <a:r>
              <a:rPr lang="ru-RU" dirty="0"/>
              <a:t>сдавшим сессию на </a:t>
            </a:r>
            <a:r>
              <a:rPr lang="ru-RU" dirty="0" smtClean="0"/>
              <a:t>«хорошо» и «отлично».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Проживание </a:t>
            </a:r>
            <a:r>
              <a:rPr lang="ru-RU" dirty="0"/>
              <a:t>– блочное, в </a:t>
            </a:r>
            <a:r>
              <a:rPr lang="ru-RU" dirty="0" smtClean="0"/>
              <a:t>двухместных </a:t>
            </a:r>
            <a:r>
              <a:rPr lang="ru-RU" dirty="0"/>
              <a:t>комнатах общежития, расположенного на территории образовательного комплекса.</a:t>
            </a:r>
          </a:p>
          <a:p>
            <a:endParaRPr lang="ru-RU" dirty="0"/>
          </a:p>
          <a:p>
            <a:r>
              <a:rPr lang="ru-RU" dirty="0" smtClean="0"/>
              <a:t>Наставничество </a:t>
            </a:r>
            <a:r>
              <a:rPr lang="ru-RU" dirty="0"/>
              <a:t>и кураторство: </a:t>
            </a:r>
          </a:p>
          <a:p>
            <a:r>
              <a:rPr lang="ru-RU" dirty="0"/>
              <a:t>- куратор группы от индустриального института;</a:t>
            </a:r>
          </a:p>
          <a:p>
            <a:r>
              <a:rPr lang="ru-RU" dirty="0" smtClean="0"/>
              <a:t>- наставники </a:t>
            </a:r>
            <a:r>
              <a:rPr lang="ru-RU" dirty="0"/>
              <a:t>от предприятия (индивидуальное или групповое закрепление будет осуществляться по итогам квалификационных мероприятий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территории образовательного </a:t>
            </a:r>
            <a:r>
              <a:rPr lang="ru-RU" dirty="0" smtClean="0"/>
              <a:t>комплекса расположен бассейн, спортивный зал, тренажёрные комнаты.</a:t>
            </a:r>
            <a:endParaRPr lang="ru-RU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14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5444200" cy="755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0960" y="9446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Более тысячи обучающихся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17354"/>
              </p:ext>
            </p:extLst>
          </p:nvPr>
        </p:nvGraphicFramePr>
        <p:xfrm>
          <a:off x="492118" y="1412776"/>
          <a:ext cx="8117843" cy="4742488"/>
        </p:xfrm>
        <a:graphic>
          <a:graphicData uri="http://schemas.openxmlformats.org/drawingml/2006/table">
            <a:tbl>
              <a:tblPr firstRow="1" firstCol="1" lastCol="1" bandRow="1" bandCol="1">
                <a:tableStyleId>{3C2FFA5D-87B4-456A-9821-1D502468CF0F}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800" dirty="0">
                          <a:effectLst/>
                        </a:rPr>
                        <a:t>Специальность (профессия)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indent="-6223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Квалификация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indent="-6223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Контингент на 01.01.2022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программы подготовки специалистов среднего звена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08.02.01 Строительство и эксплуатация зданий и сооружений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09.02.04 Информационные системы (по отраслям), на базе среднего общего образования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информационным системам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13.02.11 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134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15.02.01 Монтаж и техническая эксплуатация промышленного оборудования (по отраслям)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техник-механик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143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18.02.09 Переработка нефти и газа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техник-технолог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116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21.02.01 Разработка и эксплуатация нефтяных и газовых месторождений, на базе среднего общего образования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техник-технолог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21.02.02 Бурение нефтяных и газовых скважин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техник-технолог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129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21.02.03 Сооружение и эксплуатация газонефтепроводов и газонефтехранилищ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141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32181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691"/>
            <a:ext cx="5444200" cy="75597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70652"/>
              </p:ext>
            </p:extLst>
          </p:nvPr>
        </p:nvGraphicFramePr>
        <p:xfrm>
          <a:off x="539552" y="1124744"/>
          <a:ext cx="8280919" cy="5115587"/>
        </p:xfrm>
        <a:graphic>
          <a:graphicData uri="http://schemas.openxmlformats.org/drawingml/2006/table">
            <a:tbl>
              <a:tblPr firstRow="1" firstCol="1" lastCol="1" bandRow="1" bandCol="1">
                <a:tableStyleId>{3C2FFA5D-87B4-456A-9821-1D502468CF0F}</a:tableStyleId>
              </a:tblPr>
              <a:tblGrid>
                <a:gridCol w="357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800" dirty="0">
                          <a:effectLst/>
                        </a:rPr>
                        <a:t>Специальность (профессия)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indent="-6223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Квалификация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tc>
                  <a:txBody>
                    <a:bodyPr/>
                    <a:lstStyle/>
                    <a:p>
                      <a:pPr indent="-6223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Контингент на 01.01.2022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362" marR="303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22.02.06 Сварочное производство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23.02.07 Техническое обслуживание и ремонт двигателей, систем и агрегатов автомобилей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126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23.02.04 Техническая эксплуатация подъемно-транспортных, строительных, дорожных машин и оборудования (по отраслям)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9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программы подготовки квалифицированных рабочих, служащих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18.01.33 Лаборант по контролю качества сырья, реактивов, промежуточных продуктов, готовой продукции, отходов производства (по отраслям)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лаборант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химического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пробоотборщик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15.01.05 Сварщик (ручной и частично механизированной сварки (наплавки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сварщик ручной дуговой сварки плавящимся покрытым электродом, сварщик частично механизированной сварки плавлением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21.01.01 Оператор нефтяных и газовых скважин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оператор по добыче нефти и газа,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оператор по исследованию скважин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41" marR="5904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85989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Профильная смена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EC80F-8838-4938-B7F4-860D74D9E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7820"/>
            <a:ext cx="7776864" cy="54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0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Вопросы-ответы (по итогам первой встречи)</a:t>
            </a:r>
          </a:p>
        </p:txBody>
      </p:sp>
    </p:spTree>
    <p:extLst>
      <p:ext uri="{BB962C8B-B14F-4D97-AF65-F5344CB8AC3E}">
        <p14:creationId xmlns:p14="http://schemas.microsoft.com/office/powerpoint/2010/main" val="318594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392820"/>
            <a:ext cx="8289063" cy="422291"/>
          </a:xfrm>
        </p:spPr>
        <p:txBody>
          <a:bodyPr/>
          <a:lstStyle/>
          <a:p>
            <a:r>
              <a:rPr lang="ru-RU" sz="1850" dirty="0"/>
              <a:t>Вопросы-ответы (по итогам первой встречи)</a:t>
            </a:r>
          </a:p>
        </p:txBody>
      </p:sp>
    </p:spTree>
    <p:extLst>
      <p:ext uri="{BB962C8B-B14F-4D97-AF65-F5344CB8AC3E}">
        <p14:creationId xmlns:p14="http://schemas.microsoft.com/office/powerpoint/2010/main" val="210974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Современный завод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380471" y="1013608"/>
            <a:ext cx="580495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altLang="ru-RU" sz="1400" dirty="0">
                <a:solidFill>
                  <a:srgbClr val="CC0000"/>
                </a:solidFill>
              </a:rPr>
              <a:t>В  1999 г. </a:t>
            </a:r>
            <a:r>
              <a:rPr lang="ru-RU" altLang="ru-RU" sz="1400" dirty="0"/>
              <a:t>завод вошёл в состав Нефтяной Компании «ЛУКОЙЛ»</a:t>
            </a:r>
          </a:p>
          <a:p>
            <a:pPr algn="just" eaLnBrk="0" hangingPunct="0">
              <a:defRPr/>
            </a:pPr>
            <a:endParaRPr lang="ru-RU" altLang="ru-RU" sz="1400" dirty="0"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"/>
          <a:stretch>
            <a:fillRect/>
          </a:stretch>
        </p:blipFill>
        <p:spPr>
          <a:xfrm>
            <a:off x="380471" y="3365693"/>
            <a:ext cx="2710721" cy="1812431"/>
          </a:xfrm>
          <a:custGeom>
            <a:avLst/>
            <a:gdLst>
              <a:gd name="connsiteX0" fmla="*/ 2470542 w 2710721"/>
              <a:gd name="connsiteY0" fmla="*/ 1646359 h 1812431"/>
              <a:gd name="connsiteX1" fmla="*/ 2470192 w 2710721"/>
              <a:gd name="connsiteY1" fmla="*/ 1648559 h 1812431"/>
              <a:gd name="connsiteX2" fmla="*/ 2474059 w 2710721"/>
              <a:gd name="connsiteY2" fmla="*/ 1658640 h 1812431"/>
              <a:gd name="connsiteX3" fmla="*/ 2544618 w 2710721"/>
              <a:gd name="connsiteY3" fmla="*/ 1677753 h 1812431"/>
              <a:gd name="connsiteX4" fmla="*/ 2574617 w 2710721"/>
              <a:gd name="connsiteY4" fmla="*/ 1676299 h 1812431"/>
              <a:gd name="connsiteX5" fmla="*/ 1847970 w 2710721"/>
              <a:gd name="connsiteY5" fmla="*/ 525 h 1812431"/>
              <a:gd name="connsiteX6" fmla="*/ 2576925 w 2710721"/>
              <a:gd name="connsiteY6" fmla="*/ 53582 h 1812431"/>
              <a:gd name="connsiteX7" fmla="*/ 2545135 w 2710721"/>
              <a:gd name="connsiteY7" fmla="*/ 174185 h 1812431"/>
              <a:gd name="connsiteX8" fmla="*/ 2572052 w 2710721"/>
              <a:gd name="connsiteY8" fmla="*/ 191134 h 1812431"/>
              <a:gd name="connsiteX9" fmla="*/ 2484600 w 2710721"/>
              <a:gd name="connsiteY9" fmla="*/ 323669 h 1812431"/>
              <a:gd name="connsiteX10" fmla="*/ 2525782 w 2710721"/>
              <a:gd name="connsiteY10" fmla="*/ 326339 h 1812431"/>
              <a:gd name="connsiteX11" fmla="*/ 2523072 w 2710721"/>
              <a:gd name="connsiteY11" fmla="*/ 402870 h 1812431"/>
              <a:gd name="connsiteX12" fmla="*/ 2495069 w 2710721"/>
              <a:gd name="connsiteY12" fmla="*/ 416597 h 1812431"/>
              <a:gd name="connsiteX13" fmla="*/ 2493984 w 2710721"/>
              <a:gd name="connsiteY13" fmla="*/ 447154 h 1812431"/>
              <a:gd name="connsiteX14" fmla="*/ 2492924 w 2710721"/>
              <a:gd name="connsiteY14" fmla="*/ 477094 h 1812431"/>
              <a:gd name="connsiteX15" fmla="*/ 2511987 w 2710721"/>
              <a:gd name="connsiteY15" fmla="*/ 479197 h 1812431"/>
              <a:gd name="connsiteX16" fmla="*/ 2520374 w 2710721"/>
              <a:gd name="connsiteY16" fmla="*/ 479742 h 1812431"/>
              <a:gd name="connsiteX17" fmla="*/ 2548008 w 2710721"/>
              <a:gd name="connsiteY17" fmla="*/ 481533 h 1812431"/>
              <a:gd name="connsiteX18" fmla="*/ 2536756 w 2710721"/>
              <a:gd name="connsiteY18" fmla="*/ 481932 h 1812431"/>
              <a:gd name="connsiteX19" fmla="*/ 2568453 w 2710721"/>
              <a:gd name="connsiteY19" fmla="*/ 485434 h 1812431"/>
              <a:gd name="connsiteX20" fmla="*/ 2536663 w 2710721"/>
              <a:gd name="connsiteY20" fmla="*/ 606034 h 1812431"/>
              <a:gd name="connsiteX21" fmla="*/ 2563580 w 2710721"/>
              <a:gd name="connsiteY21" fmla="*/ 622986 h 1812431"/>
              <a:gd name="connsiteX22" fmla="*/ 2476128 w 2710721"/>
              <a:gd name="connsiteY22" fmla="*/ 755522 h 1812431"/>
              <a:gd name="connsiteX23" fmla="*/ 2517310 w 2710721"/>
              <a:gd name="connsiteY23" fmla="*/ 758191 h 1812431"/>
              <a:gd name="connsiteX24" fmla="*/ 2514600 w 2710721"/>
              <a:gd name="connsiteY24" fmla="*/ 834723 h 1812431"/>
              <a:gd name="connsiteX25" fmla="*/ 2486594 w 2710721"/>
              <a:gd name="connsiteY25" fmla="*/ 848449 h 1812431"/>
              <a:gd name="connsiteX26" fmla="*/ 2485512 w 2710721"/>
              <a:gd name="connsiteY26" fmla="*/ 879003 h 1812431"/>
              <a:gd name="connsiteX27" fmla="*/ 2484438 w 2710721"/>
              <a:gd name="connsiteY27" fmla="*/ 909319 h 1812431"/>
              <a:gd name="connsiteX28" fmla="*/ 2486287 w 2710721"/>
              <a:gd name="connsiteY28" fmla="*/ 909929 h 1812431"/>
              <a:gd name="connsiteX29" fmla="*/ 2511902 w 2710721"/>
              <a:gd name="connsiteY29" fmla="*/ 911591 h 1812431"/>
              <a:gd name="connsiteX30" fmla="*/ 2539536 w 2710721"/>
              <a:gd name="connsiteY30" fmla="*/ 913385 h 1812431"/>
              <a:gd name="connsiteX31" fmla="*/ 2520592 w 2710721"/>
              <a:gd name="connsiteY31" fmla="*/ 914056 h 1812431"/>
              <a:gd name="connsiteX32" fmla="*/ 2516438 w 2710721"/>
              <a:gd name="connsiteY32" fmla="*/ 919891 h 1812431"/>
              <a:gd name="connsiteX33" fmla="*/ 2591160 w 2710721"/>
              <a:gd name="connsiteY33" fmla="*/ 944581 h 1812431"/>
              <a:gd name="connsiteX34" fmla="*/ 2573596 w 2710721"/>
              <a:gd name="connsiteY34" fmla="*/ 1033263 h 1812431"/>
              <a:gd name="connsiteX35" fmla="*/ 2594672 w 2710721"/>
              <a:gd name="connsiteY35" fmla="*/ 1215272 h 1812431"/>
              <a:gd name="connsiteX36" fmla="*/ 2586086 w 2710721"/>
              <a:gd name="connsiteY36" fmla="*/ 1226070 h 1812431"/>
              <a:gd name="connsiteX37" fmla="*/ 2576660 w 2710721"/>
              <a:gd name="connsiteY37" fmla="*/ 1224139 h 1812431"/>
              <a:gd name="connsiteX38" fmla="*/ 2572169 w 2710721"/>
              <a:gd name="connsiteY38" fmla="*/ 1262559 h 1812431"/>
              <a:gd name="connsiteX39" fmla="*/ 2549360 w 2710721"/>
              <a:gd name="connsiteY39" fmla="*/ 1287927 h 1812431"/>
              <a:gd name="connsiteX40" fmla="*/ 2499828 w 2710721"/>
              <a:gd name="connsiteY40" fmla="*/ 1273677 h 1812431"/>
              <a:gd name="connsiteX41" fmla="*/ 2500488 w 2710721"/>
              <a:gd name="connsiteY41" fmla="*/ 1274602 h 1812431"/>
              <a:gd name="connsiteX42" fmla="*/ 2535450 w 2710721"/>
              <a:gd name="connsiteY42" fmla="*/ 1293109 h 1812431"/>
              <a:gd name="connsiteX43" fmla="*/ 2536676 w 2710721"/>
              <a:gd name="connsiteY43" fmla="*/ 1295050 h 1812431"/>
              <a:gd name="connsiteX44" fmla="*/ 2536718 w 2710721"/>
              <a:gd name="connsiteY44" fmla="*/ 1295050 h 1812431"/>
              <a:gd name="connsiteX45" fmla="*/ 2616882 w 2710721"/>
              <a:gd name="connsiteY45" fmla="*/ 1278690 h 1812431"/>
              <a:gd name="connsiteX46" fmla="*/ 2609664 w 2710721"/>
              <a:gd name="connsiteY46" fmla="*/ 1356926 h 1812431"/>
              <a:gd name="connsiteX47" fmla="*/ 2549694 w 2710721"/>
              <a:gd name="connsiteY47" fmla="*/ 1370541 h 1812431"/>
              <a:gd name="connsiteX48" fmla="*/ 2544779 w 2710721"/>
              <a:gd name="connsiteY48" fmla="*/ 1395356 h 1812431"/>
              <a:gd name="connsiteX49" fmla="*/ 2531549 w 2710721"/>
              <a:gd name="connsiteY49" fmla="*/ 1462151 h 1812431"/>
              <a:gd name="connsiteX50" fmla="*/ 2584845 w 2710721"/>
              <a:gd name="connsiteY50" fmla="*/ 1481469 h 1812431"/>
              <a:gd name="connsiteX51" fmla="*/ 2567217 w 2710721"/>
              <a:gd name="connsiteY51" fmla="*/ 1570474 h 1812431"/>
              <a:gd name="connsiteX52" fmla="*/ 2710721 w 2710721"/>
              <a:gd name="connsiteY52" fmla="*/ 1638220 h 1812431"/>
              <a:gd name="connsiteX53" fmla="*/ 2682790 w 2710721"/>
              <a:gd name="connsiteY53" fmla="*/ 1707420 h 1812431"/>
              <a:gd name="connsiteX54" fmla="*/ 2627001 w 2710721"/>
              <a:gd name="connsiteY54" fmla="*/ 1691368 h 1812431"/>
              <a:gd name="connsiteX55" fmla="*/ 2629070 w 2710721"/>
              <a:gd name="connsiteY55" fmla="*/ 1717960 h 1812431"/>
              <a:gd name="connsiteX56" fmla="*/ 2611892 w 2710721"/>
              <a:gd name="connsiteY56" fmla="*/ 1750448 h 1812431"/>
              <a:gd name="connsiteX57" fmla="*/ 1790218 w 2710721"/>
              <a:gd name="connsiteY57" fmla="*/ 1806665 h 1812431"/>
              <a:gd name="connsiteX58" fmla="*/ 1534790 w 2710721"/>
              <a:gd name="connsiteY58" fmla="*/ 1812431 h 1812431"/>
              <a:gd name="connsiteX59" fmla="*/ 1496064 w 2710721"/>
              <a:gd name="connsiteY59" fmla="*/ 1812431 h 1812431"/>
              <a:gd name="connsiteX60" fmla="*/ 1333253 w 2710721"/>
              <a:gd name="connsiteY60" fmla="*/ 1808817 h 1812431"/>
              <a:gd name="connsiteX61" fmla="*/ 1151897 w 2710721"/>
              <a:gd name="connsiteY61" fmla="*/ 1796350 h 1812431"/>
              <a:gd name="connsiteX62" fmla="*/ 1144871 w 2710721"/>
              <a:gd name="connsiteY62" fmla="*/ 1780757 h 1812431"/>
              <a:gd name="connsiteX63" fmla="*/ 970054 w 2710721"/>
              <a:gd name="connsiteY63" fmla="*/ 1793586 h 1812431"/>
              <a:gd name="connsiteX64" fmla="*/ 695060 w 2710721"/>
              <a:gd name="connsiteY64" fmla="*/ 1809678 h 1812431"/>
              <a:gd name="connsiteX65" fmla="*/ 573141 w 2710721"/>
              <a:gd name="connsiteY65" fmla="*/ 1812431 h 1812431"/>
              <a:gd name="connsiteX66" fmla="*/ 265127 w 2710721"/>
              <a:gd name="connsiteY66" fmla="*/ 1812431 h 1812431"/>
              <a:gd name="connsiteX67" fmla="*/ 238095 w 2710721"/>
              <a:gd name="connsiteY67" fmla="*/ 1811831 h 1812431"/>
              <a:gd name="connsiteX68" fmla="*/ 56740 w 2710721"/>
              <a:gd name="connsiteY68" fmla="*/ 1799364 h 1812431"/>
              <a:gd name="connsiteX69" fmla="*/ 84228 w 2710721"/>
              <a:gd name="connsiteY69" fmla="*/ 1676841 h 1812431"/>
              <a:gd name="connsiteX70" fmla="*/ 56740 w 2710721"/>
              <a:gd name="connsiteY70" fmla="*/ 1661654 h 1812431"/>
              <a:gd name="connsiteX71" fmla="*/ 65217 w 2710721"/>
              <a:gd name="connsiteY71" fmla="*/ 1628624 h 1812431"/>
              <a:gd name="connsiteX72" fmla="*/ 41618 w 2710721"/>
              <a:gd name="connsiteY72" fmla="*/ 1614980 h 1812431"/>
              <a:gd name="connsiteX73" fmla="*/ 84854 w 2710721"/>
              <a:gd name="connsiteY73" fmla="*/ 1504185 h 1812431"/>
              <a:gd name="connsiteX74" fmla="*/ 56268 w 2710721"/>
              <a:gd name="connsiteY74" fmla="*/ 1493322 h 1812431"/>
              <a:gd name="connsiteX75" fmla="*/ 92654 w 2710721"/>
              <a:gd name="connsiteY75" fmla="*/ 1370544 h 1812431"/>
              <a:gd name="connsiteX76" fmla="*/ 93304 w 2710721"/>
              <a:gd name="connsiteY76" fmla="*/ 1370031 h 1812431"/>
              <a:gd name="connsiteX77" fmla="*/ 70482 w 2710721"/>
              <a:gd name="connsiteY77" fmla="*/ 1370031 h 1812431"/>
              <a:gd name="connsiteX78" fmla="*/ 97970 w 2710721"/>
              <a:gd name="connsiteY78" fmla="*/ 1354844 h 1812431"/>
              <a:gd name="connsiteX79" fmla="*/ 97970 w 2710721"/>
              <a:gd name="connsiteY79" fmla="*/ 1347918 h 1812431"/>
              <a:gd name="connsiteX80" fmla="*/ 85830 w 2710721"/>
              <a:gd name="connsiteY80" fmla="*/ 1349795 h 1812431"/>
              <a:gd name="connsiteX81" fmla="*/ 79389 w 2710721"/>
              <a:gd name="connsiteY81" fmla="*/ 1273673 h 1812431"/>
              <a:gd name="connsiteX82" fmla="*/ 105394 w 2710721"/>
              <a:gd name="connsiteY82" fmla="*/ 1254022 h 1812431"/>
              <a:gd name="connsiteX83" fmla="*/ 104774 w 2710721"/>
              <a:gd name="connsiteY83" fmla="*/ 1246704 h 1812431"/>
              <a:gd name="connsiteX84" fmla="*/ 97970 w 2710721"/>
              <a:gd name="connsiteY84" fmla="*/ 1247508 h 1812431"/>
              <a:gd name="connsiteX85" fmla="*/ 103819 w 2710721"/>
              <a:gd name="connsiteY85" fmla="*/ 1235400 h 1812431"/>
              <a:gd name="connsiteX86" fmla="*/ 102824 w 2710721"/>
              <a:gd name="connsiteY86" fmla="*/ 1223630 h 1812431"/>
              <a:gd name="connsiteX87" fmla="*/ 100233 w 2710721"/>
              <a:gd name="connsiteY87" fmla="*/ 1192990 h 1812431"/>
              <a:gd name="connsiteX88" fmla="*/ 45411 w 2710721"/>
              <a:gd name="connsiteY88" fmla="*/ 1201477 h 1812431"/>
              <a:gd name="connsiteX89" fmla="*/ 71445 w 2710721"/>
              <a:gd name="connsiteY89" fmla="*/ 1182159 h 1812431"/>
              <a:gd name="connsiteX90" fmla="*/ 66281 w 2710721"/>
              <a:gd name="connsiteY90" fmla="*/ 1121128 h 1812431"/>
              <a:gd name="connsiteX91" fmla="*/ 162062 w 2710721"/>
              <a:gd name="connsiteY91" fmla="*/ 1106296 h 1812431"/>
              <a:gd name="connsiteX92" fmla="*/ 158205 w 2710721"/>
              <a:gd name="connsiteY92" fmla="*/ 1060691 h 1812431"/>
              <a:gd name="connsiteX93" fmla="*/ 62424 w 2710721"/>
              <a:gd name="connsiteY93" fmla="*/ 1075520 h 1812431"/>
              <a:gd name="connsiteX94" fmla="*/ 70915 w 2710721"/>
              <a:gd name="connsiteY94" fmla="*/ 1012374 h 1812431"/>
              <a:gd name="connsiteX95" fmla="*/ 163619 w 2710721"/>
              <a:gd name="connsiteY95" fmla="*/ 1002462 h 1812431"/>
              <a:gd name="connsiteX96" fmla="*/ 181173 w 2710721"/>
              <a:gd name="connsiteY96" fmla="*/ 987846 h 1812431"/>
              <a:gd name="connsiteX97" fmla="*/ 180388 w 2710721"/>
              <a:gd name="connsiteY97" fmla="*/ 985610 h 1812431"/>
              <a:gd name="connsiteX98" fmla="*/ 180165 w 2710721"/>
              <a:gd name="connsiteY98" fmla="*/ 980170 h 1812431"/>
              <a:gd name="connsiteX99" fmla="*/ 151765 w 2710721"/>
              <a:gd name="connsiteY99" fmla="*/ 984566 h 1812431"/>
              <a:gd name="connsiteX100" fmla="*/ 168338 w 2710721"/>
              <a:gd name="connsiteY100" fmla="*/ 952164 h 1812431"/>
              <a:gd name="connsiteX101" fmla="*/ 178786 w 2710721"/>
              <a:gd name="connsiteY101" fmla="*/ 946598 h 1812431"/>
              <a:gd name="connsiteX102" fmla="*/ 176682 w 2710721"/>
              <a:gd name="connsiteY102" fmla="*/ 895356 h 1812431"/>
              <a:gd name="connsiteX103" fmla="*/ 182229 w 2710721"/>
              <a:gd name="connsiteY103" fmla="*/ 884569 h 1812431"/>
              <a:gd name="connsiteX104" fmla="*/ 35175 w 2710721"/>
              <a:gd name="connsiteY104" fmla="*/ 824039 h 1812431"/>
              <a:gd name="connsiteX105" fmla="*/ 85167 w 2710721"/>
              <a:gd name="connsiteY105" fmla="*/ 715314 h 1812431"/>
              <a:gd name="connsiteX106" fmla="*/ 61520 w 2710721"/>
              <a:gd name="connsiteY106" fmla="*/ 691019 h 1812431"/>
              <a:gd name="connsiteX107" fmla="*/ 128670 w 2710721"/>
              <a:gd name="connsiteY107" fmla="*/ 594877 h 1812431"/>
              <a:gd name="connsiteX108" fmla="*/ 143789 w 2710721"/>
              <a:gd name="connsiteY108" fmla="*/ 591686 h 1812431"/>
              <a:gd name="connsiteX109" fmla="*/ 145927 w 2710721"/>
              <a:gd name="connsiteY109" fmla="*/ 578703 h 1812431"/>
              <a:gd name="connsiteX110" fmla="*/ 127951 w 2710721"/>
              <a:gd name="connsiteY110" fmla="*/ 572186 h 1812431"/>
              <a:gd name="connsiteX111" fmla="*/ 129187 w 2710721"/>
              <a:gd name="connsiteY111" fmla="*/ 539002 h 1812431"/>
              <a:gd name="connsiteX112" fmla="*/ 131582 w 2710721"/>
              <a:gd name="connsiteY112" fmla="*/ 531720 h 1812431"/>
              <a:gd name="connsiteX113" fmla="*/ 115041 w 2710721"/>
              <a:gd name="connsiteY113" fmla="*/ 522892 h 1812431"/>
              <a:gd name="connsiteX114" fmla="*/ 58295 w 2710721"/>
              <a:gd name="connsiteY114" fmla="*/ 516058 h 1812431"/>
              <a:gd name="connsiteX115" fmla="*/ 0 w 2710721"/>
              <a:gd name="connsiteY115" fmla="*/ 515412 h 1812431"/>
              <a:gd name="connsiteX116" fmla="*/ 0 w 2710721"/>
              <a:gd name="connsiteY116" fmla="*/ 452082 h 1812431"/>
              <a:gd name="connsiteX117" fmla="*/ 13353 w 2710721"/>
              <a:gd name="connsiteY117" fmla="*/ 439736 h 1812431"/>
              <a:gd name="connsiteX118" fmla="*/ 182836 w 2710721"/>
              <a:gd name="connsiteY118" fmla="*/ 438728 h 1812431"/>
              <a:gd name="connsiteX119" fmla="*/ 183878 w 2710721"/>
              <a:gd name="connsiteY119" fmla="*/ 433467 h 1812431"/>
              <a:gd name="connsiteX120" fmla="*/ 130585 w 2710721"/>
              <a:gd name="connsiteY120" fmla="*/ 414146 h 1812431"/>
              <a:gd name="connsiteX121" fmla="*/ 160038 w 2710721"/>
              <a:gd name="connsiteY121" fmla="*/ 409100 h 1812431"/>
              <a:gd name="connsiteX122" fmla="*/ 171791 w 2710721"/>
              <a:gd name="connsiteY122" fmla="*/ 349762 h 1812431"/>
              <a:gd name="connsiteX123" fmla="*/ 264912 w 2710721"/>
              <a:gd name="connsiteY123" fmla="*/ 383521 h 1812431"/>
              <a:gd name="connsiteX124" fmla="*/ 265989 w 2710721"/>
              <a:gd name="connsiteY124" fmla="*/ 378073 h 1812431"/>
              <a:gd name="connsiteX125" fmla="*/ 243485 w 2710721"/>
              <a:gd name="connsiteY125" fmla="*/ 373307 h 1812431"/>
              <a:gd name="connsiteX126" fmla="*/ 203215 w 2710721"/>
              <a:gd name="connsiteY126" fmla="*/ 342014 h 1812431"/>
              <a:gd name="connsiteX127" fmla="*/ 200793 w 2710721"/>
              <a:gd name="connsiteY127" fmla="*/ 310252 h 1812431"/>
              <a:gd name="connsiteX128" fmla="*/ 180573 w 2710721"/>
              <a:gd name="connsiteY128" fmla="*/ 305421 h 1812431"/>
              <a:gd name="connsiteX129" fmla="*/ 205597 w 2710721"/>
              <a:gd name="connsiteY129" fmla="*/ 250899 h 1812431"/>
              <a:gd name="connsiteX130" fmla="*/ 208828 w 2710721"/>
              <a:gd name="connsiteY130" fmla="*/ 251814 h 1812431"/>
              <a:gd name="connsiteX131" fmla="*/ 210735 w 2710721"/>
              <a:gd name="connsiteY131" fmla="*/ 238960 h 1812431"/>
              <a:gd name="connsiteX132" fmla="*/ 208101 w 2710721"/>
              <a:gd name="connsiteY132" fmla="*/ 204125 h 1812431"/>
              <a:gd name="connsiteX133" fmla="*/ 152990 w 2710721"/>
              <a:gd name="connsiteY133" fmla="*/ 200551 h 1812431"/>
              <a:gd name="connsiteX134" fmla="*/ 156250 w 2710721"/>
              <a:gd name="connsiteY134" fmla="*/ 108513 h 1812431"/>
              <a:gd name="connsiteX135" fmla="*/ 5385 w 2710721"/>
              <a:gd name="connsiteY135" fmla="*/ 83522 h 1812431"/>
              <a:gd name="connsiteX136" fmla="*/ 21823 w 2710721"/>
              <a:gd name="connsiteY136" fmla="*/ 7884 h 1812431"/>
              <a:gd name="connsiteX137" fmla="*/ 752811 w 2710721"/>
              <a:gd name="connsiteY137" fmla="*/ 3539 h 1812431"/>
              <a:gd name="connsiteX138" fmla="*/ 1110338 w 2710721"/>
              <a:gd name="connsiteY138" fmla="*/ 16235 h 1812431"/>
              <a:gd name="connsiteX139" fmla="*/ 1116980 w 2710721"/>
              <a:gd name="connsiteY139" fmla="*/ 4870 h 1812431"/>
              <a:gd name="connsiteX140" fmla="*/ 1847970 w 2710721"/>
              <a:gd name="connsiteY140" fmla="*/ 525 h 18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10721" h="1812431">
                <a:moveTo>
                  <a:pt x="2470542" y="1646359"/>
                </a:moveTo>
                <a:lnTo>
                  <a:pt x="2470192" y="1648559"/>
                </a:lnTo>
                <a:cubicBezTo>
                  <a:pt x="2469762" y="1654800"/>
                  <a:pt x="2470622" y="1658640"/>
                  <a:pt x="2474059" y="1658640"/>
                </a:cubicBezTo>
                <a:cubicBezTo>
                  <a:pt x="2494672" y="1673999"/>
                  <a:pt x="2518772" y="1677792"/>
                  <a:pt x="2544618" y="1677753"/>
                </a:cubicBezTo>
                <a:lnTo>
                  <a:pt x="2574617" y="1676299"/>
                </a:lnTo>
                <a:close/>
                <a:moveTo>
                  <a:pt x="1847970" y="525"/>
                </a:moveTo>
                <a:cubicBezTo>
                  <a:pt x="2092657" y="3002"/>
                  <a:pt x="2337006" y="15045"/>
                  <a:pt x="2576925" y="53582"/>
                </a:cubicBezTo>
                <a:cubicBezTo>
                  <a:pt x="2631497" y="72325"/>
                  <a:pt x="2587940" y="131003"/>
                  <a:pt x="2545135" y="174185"/>
                </a:cubicBezTo>
                <a:cubicBezTo>
                  <a:pt x="2559400" y="159902"/>
                  <a:pt x="2557774" y="205754"/>
                  <a:pt x="2572052" y="191134"/>
                </a:cubicBezTo>
                <a:cubicBezTo>
                  <a:pt x="2570429" y="236986"/>
                  <a:pt x="2540262" y="311737"/>
                  <a:pt x="2484600" y="323669"/>
                </a:cubicBezTo>
                <a:cubicBezTo>
                  <a:pt x="2498329" y="324559"/>
                  <a:pt x="2512056" y="325449"/>
                  <a:pt x="2525782" y="326339"/>
                </a:cubicBezTo>
                <a:cubicBezTo>
                  <a:pt x="2538973" y="342406"/>
                  <a:pt x="2524156" y="372191"/>
                  <a:pt x="2523072" y="402870"/>
                </a:cubicBezTo>
                <a:cubicBezTo>
                  <a:pt x="2509345" y="401980"/>
                  <a:pt x="2495618" y="401090"/>
                  <a:pt x="2495069" y="416597"/>
                </a:cubicBezTo>
                <a:cubicBezTo>
                  <a:pt x="2494799" y="424187"/>
                  <a:pt x="2494393" y="435649"/>
                  <a:pt x="2493984" y="447154"/>
                </a:cubicBezTo>
                <a:lnTo>
                  <a:pt x="2492924" y="477094"/>
                </a:lnTo>
                <a:lnTo>
                  <a:pt x="2511987" y="479197"/>
                </a:lnTo>
                <a:lnTo>
                  <a:pt x="2520374" y="479742"/>
                </a:lnTo>
                <a:cubicBezTo>
                  <a:pt x="2530695" y="480410"/>
                  <a:pt x="2541042" y="481081"/>
                  <a:pt x="2548008" y="481533"/>
                </a:cubicBezTo>
                <a:lnTo>
                  <a:pt x="2536756" y="481932"/>
                </a:lnTo>
                <a:lnTo>
                  <a:pt x="2568453" y="485434"/>
                </a:lnTo>
                <a:cubicBezTo>
                  <a:pt x="2623025" y="504177"/>
                  <a:pt x="2579468" y="562855"/>
                  <a:pt x="2536663" y="606034"/>
                </a:cubicBezTo>
                <a:cubicBezTo>
                  <a:pt x="2550928" y="591754"/>
                  <a:pt x="2549302" y="637606"/>
                  <a:pt x="2563580" y="622986"/>
                </a:cubicBezTo>
                <a:cubicBezTo>
                  <a:pt x="2561957" y="668838"/>
                  <a:pt x="2531790" y="743586"/>
                  <a:pt x="2476128" y="755522"/>
                </a:cubicBezTo>
                <a:cubicBezTo>
                  <a:pt x="2489857" y="756411"/>
                  <a:pt x="2503584" y="757301"/>
                  <a:pt x="2517310" y="758191"/>
                </a:cubicBezTo>
                <a:cubicBezTo>
                  <a:pt x="2530501" y="774254"/>
                  <a:pt x="2515684" y="804043"/>
                  <a:pt x="2514600" y="834723"/>
                </a:cubicBezTo>
                <a:cubicBezTo>
                  <a:pt x="2500873" y="833833"/>
                  <a:pt x="2487144" y="832943"/>
                  <a:pt x="2486594" y="848449"/>
                </a:cubicBezTo>
                <a:cubicBezTo>
                  <a:pt x="2486327" y="856035"/>
                  <a:pt x="2485921" y="867501"/>
                  <a:pt x="2485512" y="879003"/>
                </a:cubicBezTo>
                <a:lnTo>
                  <a:pt x="2484438" y="909319"/>
                </a:lnTo>
                <a:lnTo>
                  <a:pt x="2486287" y="909929"/>
                </a:lnTo>
                <a:lnTo>
                  <a:pt x="2511902" y="911591"/>
                </a:lnTo>
                <a:cubicBezTo>
                  <a:pt x="2522223" y="912262"/>
                  <a:pt x="2532567" y="912933"/>
                  <a:pt x="2539536" y="913385"/>
                </a:cubicBezTo>
                <a:cubicBezTo>
                  <a:pt x="2532671" y="912940"/>
                  <a:pt x="2525806" y="912495"/>
                  <a:pt x="2520592" y="914056"/>
                </a:cubicBezTo>
                <a:lnTo>
                  <a:pt x="2516438" y="919891"/>
                </a:lnTo>
                <a:lnTo>
                  <a:pt x="2591160" y="944581"/>
                </a:lnTo>
                <a:cubicBezTo>
                  <a:pt x="2585285" y="974252"/>
                  <a:pt x="2563227" y="1013781"/>
                  <a:pt x="2573596" y="1033263"/>
                </a:cubicBezTo>
                <a:cubicBezTo>
                  <a:pt x="2618112" y="1096922"/>
                  <a:pt x="2606359" y="1156257"/>
                  <a:pt x="2594672" y="1215272"/>
                </a:cubicBezTo>
                <a:cubicBezTo>
                  <a:pt x="2593203" y="1222689"/>
                  <a:pt x="2589980" y="1225492"/>
                  <a:pt x="2586086" y="1226070"/>
                </a:cubicBezTo>
                <a:lnTo>
                  <a:pt x="2576660" y="1224139"/>
                </a:lnTo>
                <a:lnTo>
                  <a:pt x="2572169" y="1262559"/>
                </a:lnTo>
                <a:cubicBezTo>
                  <a:pt x="2569604" y="1275521"/>
                  <a:pt x="2564090" y="1285401"/>
                  <a:pt x="2549360" y="1287927"/>
                </a:cubicBezTo>
                <a:lnTo>
                  <a:pt x="2499828" y="1273677"/>
                </a:lnTo>
                <a:lnTo>
                  <a:pt x="2500488" y="1274602"/>
                </a:lnTo>
                <a:cubicBezTo>
                  <a:pt x="2510475" y="1281575"/>
                  <a:pt x="2524002" y="1285907"/>
                  <a:pt x="2535450" y="1293109"/>
                </a:cubicBezTo>
                <a:lnTo>
                  <a:pt x="2536676" y="1295050"/>
                </a:lnTo>
                <a:lnTo>
                  <a:pt x="2536718" y="1295050"/>
                </a:lnTo>
                <a:cubicBezTo>
                  <a:pt x="2562392" y="1291031"/>
                  <a:pt x="2589474" y="1282932"/>
                  <a:pt x="2616882" y="1278690"/>
                </a:cubicBezTo>
                <a:cubicBezTo>
                  <a:pt x="2619462" y="1309204"/>
                  <a:pt x="2635698" y="1337608"/>
                  <a:pt x="2609664" y="1356926"/>
                </a:cubicBezTo>
                <a:lnTo>
                  <a:pt x="2549694" y="1370541"/>
                </a:lnTo>
                <a:lnTo>
                  <a:pt x="2544779" y="1395356"/>
                </a:lnTo>
                <a:cubicBezTo>
                  <a:pt x="2537061" y="1416360"/>
                  <a:pt x="2529337" y="1437411"/>
                  <a:pt x="2531549" y="1462151"/>
                </a:cubicBezTo>
                <a:cubicBezTo>
                  <a:pt x="2544824" y="1466964"/>
                  <a:pt x="2571570" y="1476660"/>
                  <a:pt x="2584845" y="1481469"/>
                </a:cubicBezTo>
                <a:cubicBezTo>
                  <a:pt x="2592243" y="1515949"/>
                  <a:pt x="2553941" y="1565662"/>
                  <a:pt x="2567217" y="1570474"/>
                </a:cubicBezTo>
                <a:cubicBezTo>
                  <a:pt x="2601163" y="1614582"/>
                  <a:pt x="2657430" y="1618903"/>
                  <a:pt x="2710721" y="1638220"/>
                </a:cubicBezTo>
                <a:cubicBezTo>
                  <a:pt x="2704846" y="1667891"/>
                  <a:pt x="2712246" y="1702374"/>
                  <a:pt x="2682790" y="1707420"/>
                </a:cubicBezTo>
                <a:lnTo>
                  <a:pt x="2627001" y="1691368"/>
                </a:lnTo>
                <a:lnTo>
                  <a:pt x="2629070" y="1717960"/>
                </a:lnTo>
                <a:cubicBezTo>
                  <a:pt x="2629070" y="1731378"/>
                  <a:pt x="2625635" y="1742854"/>
                  <a:pt x="2611892" y="1750448"/>
                </a:cubicBezTo>
                <a:cubicBezTo>
                  <a:pt x="2340759" y="1767724"/>
                  <a:pt x="2065213" y="1794613"/>
                  <a:pt x="1790218" y="1806665"/>
                </a:cubicBezTo>
                <a:lnTo>
                  <a:pt x="1534790" y="1812431"/>
                </a:lnTo>
                <a:lnTo>
                  <a:pt x="1496064" y="1812431"/>
                </a:lnTo>
                <a:lnTo>
                  <a:pt x="1333253" y="1808817"/>
                </a:lnTo>
                <a:cubicBezTo>
                  <a:pt x="1272620" y="1806154"/>
                  <a:pt x="1212150" y="1802088"/>
                  <a:pt x="1151897" y="1796350"/>
                </a:cubicBezTo>
                <a:lnTo>
                  <a:pt x="1144871" y="1780757"/>
                </a:lnTo>
                <a:lnTo>
                  <a:pt x="970054" y="1793586"/>
                </a:lnTo>
                <a:cubicBezTo>
                  <a:pt x="878451" y="1799996"/>
                  <a:pt x="786725" y="1805661"/>
                  <a:pt x="695060" y="1809678"/>
                </a:cubicBezTo>
                <a:lnTo>
                  <a:pt x="573141" y="1812431"/>
                </a:lnTo>
                <a:lnTo>
                  <a:pt x="265127" y="1812431"/>
                </a:lnTo>
                <a:lnTo>
                  <a:pt x="238095" y="1811831"/>
                </a:lnTo>
                <a:cubicBezTo>
                  <a:pt x="177462" y="1809168"/>
                  <a:pt x="116992" y="1805103"/>
                  <a:pt x="56740" y="1799364"/>
                </a:cubicBezTo>
                <a:cubicBezTo>
                  <a:pt x="1566" y="1784177"/>
                  <a:pt x="42997" y="1722743"/>
                  <a:pt x="84228" y="1676841"/>
                </a:cubicBezTo>
                <a:cubicBezTo>
                  <a:pt x="70482" y="1692028"/>
                  <a:pt x="70482" y="1646126"/>
                  <a:pt x="56740" y="1661654"/>
                </a:cubicBezTo>
                <a:lnTo>
                  <a:pt x="65217" y="1628624"/>
                </a:lnTo>
                <a:lnTo>
                  <a:pt x="41618" y="1614980"/>
                </a:lnTo>
                <a:cubicBezTo>
                  <a:pt x="29817" y="1590800"/>
                  <a:pt x="57024" y="1543147"/>
                  <a:pt x="84854" y="1504185"/>
                </a:cubicBezTo>
                <a:cubicBezTo>
                  <a:pt x="72474" y="1521389"/>
                  <a:pt x="68618" y="1475781"/>
                  <a:pt x="56268" y="1493322"/>
                </a:cubicBezTo>
                <a:cubicBezTo>
                  <a:pt x="53377" y="1459119"/>
                  <a:pt x="64390" y="1405372"/>
                  <a:pt x="92654" y="1370544"/>
                </a:cubicBezTo>
                <a:lnTo>
                  <a:pt x="93304" y="1370031"/>
                </a:lnTo>
                <a:lnTo>
                  <a:pt x="70482" y="1370031"/>
                </a:lnTo>
                <a:cubicBezTo>
                  <a:pt x="84228" y="1370031"/>
                  <a:pt x="97970" y="1370031"/>
                  <a:pt x="97970" y="1354844"/>
                </a:cubicBezTo>
                <a:lnTo>
                  <a:pt x="97970" y="1347918"/>
                </a:lnTo>
                <a:lnTo>
                  <a:pt x="85830" y="1349795"/>
                </a:lnTo>
                <a:cubicBezTo>
                  <a:pt x="70899" y="1336819"/>
                  <a:pt x="81973" y="1304191"/>
                  <a:pt x="79389" y="1273673"/>
                </a:cubicBezTo>
                <a:cubicBezTo>
                  <a:pt x="93044" y="1271559"/>
                  <a:pt x="106699" y="1269446"/>
                  <a:pt x="105394" y="1254022"/>
                </a:cubicBezTo>
                <a:lnTo>
                  <a:pt x="104774" y="1246704"/>
                </a:lnTo>
                <a:lnTo>
                  <a:pt x="97970" y="1247508"/>
                </a:lnTo>
                <a:lnTo>
                  <a:pt x="103819" y="1235400"/>
                </a:lnTo>
                <a:lnTo>
                  <a:pt x="102824" y="1223630"/>
                </a:lnTo>
                <a:cubicBezTo>
                  <a:pt x="101856" y="1212185"/>
                  <a:pt x="100885" y="1200702"/>
                  <a:pt x="100233" y="1192990"/>
                </a:cubicBezTo>
                <a:cubicBezTo>
                  <a:pt x="86578" y="1195104"/>
                  <a:pt x="59270" y="1199331"/>
                  <a:pt x="45411" y="1201477"/>
                </a:cubicBezTo>
                <a:cubicBezTo>
                  <a:pt x="59066" y="1199363"/>
                  <a:pt x="72721" y="1197250"/>
                  <a:pt x="71445" y="1182159"/>
                </a:cubicBezTo>
                <a:cubicBezTo>
                  <a:pt x="70167" y="1167066"/>
                  <a:pt x="67586" y="1136551"/>
                  <a:pt x="66281" y="1121128"/>
                </a:cubicBezTo>
                <a:cubicBezTo>
                  <a:pt x="92312" y="1101810"/>
                  <a:pt x="136060" y="1125951"/>
                  <a:pt x="162062" y="1106296"/>
                </a:cubicBezTo>
                <a:lnTo>
                  <a:pt x="158205" y="1060691"/>
                </a:lnTo>
                <a:cubicBezTo>
                  <a:pt x="129619" y="1049829"/>
                  <a:pt x="89731" y="1071292"/>
                  <a:pt x="62424" y="1075520"/>
                </a:cubicBezTo>
                <a:cubicBezTo>
                  <a:pt x="74801" y="1058316"/>
                  <a:pt x="73496" y="1042888"/>
                  <a:pt x="70915" y="1012374"/>
                </a:cubicBezTo>
                <a:cubicBezTo>
                  <a:pt x="100681" y="996301"/>
                  <a:pt x="133444" y="1014348"/>
                  <a:pt x="163619" y="1002462"/>
                </a:cubicBezTo>
                <a:lnTo>
                  <a:pt x="181173" y="987846"/>
                </a:lnTo>
                <a:lnTo>
                  <a:pt x="180388" y="985610"/>
                </a:lnTo>
                <a:lnTo>
                  <a:pt x="180165" y="980170"/>
                </a:lnTo>
                <a:lnTo>
                  <a:pt x="151765" y="984566"/>
                </a:lnTo>
                <a:cubicBezTo>
                  <a:pt x="155614" y="969637"/>
                  <a:pt x="161327" y="959284"/>
                  <a:pt x="168338" y="952164"/>
                </a:cubicBezTo>
                <a:lnTo>
                  <a:pt x="178786" y="946598"/>
                </a:lnTo>
                <a:lnTo>
                  <a:pt x="176682" y="895356"/>
                </a:lnTo>
                <a:lnTo>
                  <a:pt x="182229" y="884569"/>
                </a:lnTo>
                <a:lnTo>
                  <a:pt x="35175" y="824039"/>
                </a:lnTo>
                <a:cubicBezTo>
                  <a:pt x="-15214" y="790048"/>
                  <a:pt x="36560" y="745219"/>
                  <a:pt x="85167" y="715314"/>
                </a:cubicBezTo>
                <a:cubicBezTo>
                  <a:pt x="68984" y="725172"/>
                  <a:pt x="77766" y="680835"/>
                  <a:pt x="61520" y="691019"/>
                </a:cubicBezTo>
                <a:cubicBezTo>
                  <a:pt x="68108" y="657764"/>
                  <a:pt x="92933" y="613236"/>
                  <a:pt x="128670" y="594877"/>
                </a:cubicBezTo>
                <a:lnTo>
                  <a:pt x="143789" y="591686"/>
                </a:lnTo>
                <a:lnTo>
                  <a:pt x="145927" y="578703"/>
                </a:lnTo>
                <a:lnTo>
                  <a:pt x="127951" y="572186"/>
                </a:lnTo>
                <a:cubicBezTo>
                  <a:pt x="122765" y="562442"/>
                  <a:pt x="124962" y="551357"/>
                  <a:pt x="129187" y="539002"/>
                </a:cubicBezTo>
                <a:lnTo>
                  <a:pt x="131582" y="531720"/>
                </a:lnTo>
                <a:lnTo>
                  <a:pt x="115041" y="522892"/>
                </a:lnTo>
                <a:cubicBezTo>
                  <a:pt x="97465" y="517452"/>
                  <a:pt x="78266" y="516242"/>
                  <a:pt x="58295" y="516058"/>
                </a:cubicBezTo>
                <a:lnTo>
                  <a:pt x="0" y="515412"/>
                </a:lnTo>
                <a:lnTo>
                  <a:pt x="0" y="452082"/>
                </a:lnTo>
                <a:lnTo>
                  <a:pt x="13353" y="439736"/>
                </a:lnTo>
                <a:lnTo>
                  <a:pt x="182836" y="438728"/>
                </a:lnTo>
                <a:lnTo>
                  <a:pt x="183878" y="433467"/>
                </a:lnTo>
                <a:cubicBezTo>
                  <a:pt x="170603" y="428655"/>
                  <a:pt x="144054" y="419030"/>
                  <a:pt x="130585" y="414146"/>
                </a:cubicBezTo>
                <a:cubicBezTo>
                  <a:pt x="143858" y="418958"/>
                  <a:pt x="157134" y="423771"/>
                  <a:pt x="160038" y="409100"/>
                </a:cubicBezTo>
                <a:cubicBezTo>
                  <a:pt x="162945" y="394426"/>
                  <a:pt x="168820" y="364759"/>
                  <a:pt x="171791" y="349762"/>
                </a:cubicBezTo>
                <a:cubicBezTo>
                  <a:pt x="201244" y="344717"/>
                  <a:pt x="235390" y="388893"/>
                  <a:pt x="264912" y="383521"/>
                </a:cubicBezTo>
                <a:lnTo>
                  <a:pt x="265989" y="378073"/>
                </a:lnTo>
                <a:lnTo>
                  <a:pt x="243485" y="373307"/>
                </a:lnTo>
                <a:cubicBezTo>
                  <a:pt x="226342" y="370296"/>
                  <a:pt x="209268" y="365387"/>
                  <a:pt x="203215" y="342014"/>
                </a:cubicBezTo>
                <a:lnTo>
                  <a:pt x="200793" y="310252"/>
                </a:lnTo>
                <a:lnTo>
                  <a:pt x="180573" y="305421"/>
                </a:lnTo>
                <a:cubicBezTo>
                  <a:pt x="196754" y="295567"/>
                  <a:pt x="199722" y="280566"/>
                  <a:pt x="205597" y="250899"/>
                </a:cubicBezTo>
                <a:lnTo>
                  <a:pt x="208828" y="251814"/>
                </a:lnTo>
                <a:lnTo>
                  <a:pt x="210735" y="238960"/>
                </a:lnTo>
                <a:cubicBezTo>
                  <a:pt x="211573" y="227476"/>
                  <a:pt x="211122" y="215896"/>
                  <a:pt x="208101" y="204125"/>
                </a:cubicBezTo>
                <a:cubicBezTo>
                  <a:pt x="194372" y="203235"/>
                  <a:pt x="166717" y="201441"/>
                  <a:pt x="152990" y="200551"/>
                </a:cubicBezTo>
                <a:cubicBezTo>
                  <a:pt x="140349" y="168982"/>
                  <a:pt x="169977" y="109403"/>
                  <a:pt x="156250" y="108513"/>
                </a:cubicBezTo>
                <a:cubicBezTo>
                  <a:pt x="116155" y="75164"/>
                  <a:pt x="60496" y="87100"/>
                  <a:pt x="5385" y="83522"/>
                </a:cubicBezTo>
                <a:cubicBezTo>
                  <a:pt x="6473" y="52843"/>
                  <a:pt x="-6169" y="21274"/>
                  <a:pt x="21823" y="7884"/>
                </a:cubicBezTo>
                <a:cubicBezTo>
                  <a:pt x="263097" y="8153"/>
                  <a:pt x="508123" y="1062"/>
                  <a:pt x="752811" y="3539"/>
                </a:cubicBezTo>
                <a:lnTo>
                  <a:pt x="1110338" y="16235"/>
                </a:lnTo>
                <a:lnTo>
                  <a:pt x="1116980" y="4870"/>
                </a:lnTo>
                <a:cubicBezTo>
                  <a:pt x="1358256" y="5139"/>
                  <a:pt x="1603283" y="-1951"/>
                  <a:pt x="1847970" y="525"/>
                </a:cubicBezTo>
                <a:close/>
              </a:path>
            </a:pathLst>
          </a:cu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"/>
          <a:stretch>
            <a:fillRect/>
          </a:stretch>
        </p:blipFill>
        <p:spPr>
          <a:xfrm>
            <a:off x="423231" y="1382334"/>
            <a:ext cx="2718727" cy="1815334"/>
          </a:xfrm>
          <a:custGeom>
            <a:avLst/>
            <a:gdLst>
              <a:gd name="connsiteX0" fmla="*/ 2462626 w 2702903"/>
              <a:gd name="connsiteY0" fmla="*/ 1636277 h 1804768"/>
              <a:gd name="connsiteX1" fmla="*/ 2462276 w 2702903"/>
              <a:gd name="connsiteY1" fmla="*/ 1638464 h 1804768"/>
              <a:gd name="connsiteX2" fmla="*/ 2466145 w 2702903"/>
              <a:gd name="connsiteY2" fmla="*/ 1648483 h 1804768"/>
              <a:gd name="connsiteX3" fmla="*/ 2536732 w 2702903"/>
              <a:gd name="connsiteY3" fmla="*/ 1667479 h 1804768"/>
              <a:gd name="connsiteX4" fmla="*/ 2566744 w 2702903"/>
              <a:gd name="connsiteY4" fmla="*/ 1666034 h 1804768"/>
              <a:gd name="connsiteX5" fmla="*/ 1839801 w 2702903"/>
              <a:gd name="connsiteY5" fmla="*/ 522 h 1804768"/>
              <a:gd name="connsiteX6" fmla="*/ 2569052 w 2702903"/>
              <a:gd name="connsiteY6" fmla="*/ 53254 h 1804768"/>
              <a:gd name="connsiteX7" fmla="*/ 2537250 w 2702903"/>
              <a:gd name="connsiteY7" fmla="*/ 173118 h 1804768"/>
              <a:gd name="connsiteX8" fmla="*/ 2564178 w 2702903"/>
              <a:gd name="connsiteY8" fmla="*/ 189964 h 1804768"/>
              <a:gd name="connsiteX9" fmla="*/ 2476690 w 2702903"/>
              <a:gd name="connsiteY9" fmla="*/ 321687 h 1804768"/>
              <a:gd name="connsiteX10" fmla="*/ 2517889 w 2702903"/>
              <a:gd name="connsiteY10" fmla="*/ 324341 h 1804768"/>
              <a:gd name="connsiteX11" fmla="*/ 2515177 w 2702903"/>
              <a:gd name="connsiteY11" fmla="*/ 400403 h 1804768"/>
              <a:gd name="connsiteX12" fmla="*/ 2487164 w 2702903"/>
              <a:gd name="connsiteY12" fmla="*/ 414046 h 1804768"/>
              <a:gd name="connsiteX13" fmla="*/ 2486078 w 2702903"/>
              <a:gd name="connsiteY13" fmla="*/ 444416 h 1804768"/>
              <a:gd name="connsiteX14" fmla="*/ 2485017 w 2702903"/>
              <a:gd name="connsiteY14" fmla="*/ 474172 h 1804768"/>
              <a:gd name="connsiteX15" fmla="*/ 2504088 w 2702903"/>
              <a:gd name="connsiteY15" fmla="*/ 476262 h 1804768"/>
              <a:gd name="connsiteX16" fmla="*/ 2512478 w 2702903"/>
              <a:gd name="connsiteY16" fmla="*/ 476805 h 1804768"/>
              <a:gd name="connsiteX17" fmla="*/ 2540123 w 2702903"/>
              <a:gd name="connsiteY17" fmla="*/ 478584 h 1804768"/>
              <a:gd name="connsiteX18" fmla="*/ 2528867 w 2702903"/>
              <a:gd name="connsiteY18" fmla="*/ 478980 h 1804768"/>
              <a:gd name="connsiteX19" fmla="*/ 2560577 w 2702903"/>
              <a:gd name="connsiteY19" fmla="*/ 482461 h 1804768"/>
              <a:gd name="connsiteX20" fmla="*/ 2528774 w 2702903"/>
              <a:gd name="connsiteY20" fmla="*/ 602322 h 1804768"/>
              <a:gd name="connsiteX21" fmla="*/ 2555702 w 2702903"/>
              <a:gd name="connsiteY21" fmla="*/ 619171 h 1804768"/>
              <a:gd name="connsiteX22" fmla="*/ 2468214 w 2702903"/>
              <a:gd name="connsiteY22" fmla="*/ 750895 h 1804768"/>
              <a:gd name="connsiteX23" fmla="*/ 2509414 w 2702903"/>
              <a:gd name="connsiteY23" fmla="*/ 753548 h 1804768"/>
              <a:gd name="connsiteX24" fmla="*/ 2506702 w 2702903"/>
              <a:gd name="connsiteY24" fmla="*/ 829611 h 1804768"/>
              <a:gd name="connsiteX25" fmla="*/ 2478686 w 2702903"/>
              <a:gd name="connsiteY25" fmla="*/ 843253 h 1804768"/>
              <a:gd name="connsiteX26" fmla="*/ 2477603 w 2702903"/>
              <a:gd name="connsiteY26" fmla="*/ 873620 h 1804768"/>
              <a:gd name="connsiteX27" fmla="*/ 2476528 w 2702903"/>
              <a:gd name="connsiteY27" fmla="*/ 903751 h 1804768"/>
              <a:gd name="connsiteX28" fmla="*/ 2478378 w 2702903"/>
              <a:gd name="connsiteY28" fmla="*/ 904357 h 1804768"/>
              <a:gd name="connsiteX29" fmla="*/ 2504003 w 2702903"/>
              <a:gd name="connsiteY29" fmla="*/ 906009 h 1804768"/>
              <a:gd name="connsiteX30" fmla="*/ 2531648 w 2702903"/>
              <a:gd name="connsiteY30" fmla="*/ 907792 h 1804768"/>
              <a:gd name="connsiteX31" fmla="*/ 2512696 w 2702903"/>
              <a:gd name="connsiteY31" fmla="*/ 908459 h 1804768"/>
              <a:gd name="connsiteX32" fmla="*/ 2508540 w 2702903"/>
              <a:gd name="connsiteY32" fmla="*/ 914258 h 1804768"/>
              <a:gd name="connsiteX33" fmla="*/ 2583294 w 2702903"/>
              <a:gd name="connsiteY33" fmla="*/ 938797 h 1804768"/>
              <a:gd name="connsiteX34" fmla="*/ 2565722 w 2702903"/>
              <a:gd name="connsiteY34" fmla="*/ 1026936 h 1804768"/>
              <a:gd name="connsiteX35" fmla="*/ 2586807 w 2702903"/>
              <a:gd name="connsiteY35" fmla="*/ 1207830 h 1804768"/>
              <a:gd name="connsiteX36" fmla="*/ 2578218 w 2702903"/>
              <a:gd name="connsiteY36" fmla="*/ 1218562 h 1804768"/>
              <a:gd name="connsiteX37" fmla="*/ 2568787 w 2702903"/>
              <a:gd name="connsiteY37" fmla="*/ 1216643 h 1804768"/>
              <a:gd name="connsiteX38" fmla="*/ 2564294 w 2702903"/>
              <a:gd name="connsiteY38" fmla="*/ 1254827 h 1804768"/>
              <a:gd name="connsiteX39" fmla="*/ 2541476 w 2702903"/>
              <a:gd name="connsiteY39" fmla="*/ 1280040 h 1804768"/>
              <a:gd name="connsiteX40" fmla="*/ 2491924 w 2702903"/>
              <a:gd name="connsiteY40" fmla="*/ 1265877 h 1804768"/>
              <a:gd name="connsiteX41" fmla="*/ 2492585 w 2702903"/>
              <a:gd name="connsiteY41" fmla="*/ 1266797 h 1804768"/>
              <a:gd name="connsiteX42" fmla="*/ 2527561 w 2702903"/>
              <a:gd name="connsiteY42" fmla="*/ 1285190 h 1804768"/>
              <a:gd name="connsiteX43" fmla="*/ 2528787 w 2702903"/>
              <a:gd name="connsiteY43" fmla="*/ 1287120 h 1804768"/>
              <a:gd name="connsiteX44" fmla="*/ 2528830 w 2702903"/>
              <a:gd name="connsiteY44" fmla="*/ 1287120 h 1804768"/>
              <a:gd name="connsiteX45" fmla="*/ 2609026 w 2702903"/>
              <a:gd name="connsiteY45" fmla="*/ 1270860 h 1804768"/>
              <a:gd name="connsiteX46" fmla="*/ 2601805 w 2702903"/>
              <a:gd name="connsiteY46" fmla="*/ 1348616 h 1804768"/>
              <a:gd name="connsiteX47" fmla="*/ 2541811 w 2702903"/>
              <a:gd name="connsiteY47" fmla="*/ 1362148 h 1804768"/>
              <a:gd name="connsiteX48" fmla="*/ 2536894 w 2702903"/>
              <a:gd name="connsiteY48" fmla="*/ 1386811 h 1804768"/>
              <a:gd name="connsiteX49" fmla="*/ 2523658 w 2702903"/>
              <a:gd name="connsiteY49" fmla="*/ 1453198 h 1804768"/>
              <a:gd name="connsiteX50" fmla="*/ 2576976 w 2702903"/>
              <a:gd name="connsiteY50" fmla="*/ 1472397 h 1804768"/>
              <a:gd name="connsiteX51" fmla="*/ 2559340 w 2702903"/>
              <a:gd name="connsiteY51" fmla="*/ 1560857 h 1804768"/>
              <a:gd name="connsiteX52" fmla="*/ 2702903 w 2702903"/>
              <a:gd name="connsiteY52" fmla="*/ 1628188 h 1804768"/>
              <a:gd name="connsiteX53" fmla="*/ 2674961 w 2702903"/>
              <a:gd name="connsiteY53" fmla="*/ 1696964 h 1804768"/>
              <a:gd name="connsiteX54" fmla="*/ 2619149 w 2702903"/>
              <a:gd name="connsiteY54" fmla="*/ 1681010 h 1804768"/>
              <a:gd name="connsiteX55" fmla="*/ 2621218 w 2702903"/>
              <a:gd name="connsiteY55" fmla="*/ 1707439 h 1804768"/>
              <a:gd name="connsiteX56" fmla="*/ 2604034 w 2702903"/>
              <a:gd name="connsiteY56" fmla="*/ 1739728 h 1804768"/>
              <a:gd name="connsiteX57" fmla="*/ 1507285 w 2702903"/>
              <a:gd name="connsiteY57" fmla="*/ 1801763 h 1804768"/>
              <a:gd name="connsiteX58" fmla="*/ 1143445 w 2702903"/>
              <a:gd name="connsiteY58" fmla="*/ 1785349 h 1804768"/>
              <a:gd name="connsiteX59" fmla="*/ 1136416 w 2702903"/>
              <a:gd name="connsiteY59" fmla="*/ 1769852 h 1804768"/>
              <a:gd name="connsiteX60" fmla="*/ 961528 w 2702903"/>
              <a:gd name="connsiteY60" fmla="*/ 1782603 h 1804768"/>
              <a:gd name="connsiteX61" fmla="*/ 411682 w 2702903"/>
              <a:gd name="connsiteY61" fmla="*/ 1804759 h 1804768"/>
              <a:gd name="connsiteX62" fmla="*/ 47842 w 2702903"/>
              <a:gd name="connsiteY62" fmla="*/ 1788345 h 1804768"/>
              <a:gd name="connsiteX63" fmla="*/ 75341 w 2702903"/>
              <a:gd name="connsiteY63" fmla="*/ 1666573 h 1804768"/>
              <a:gd name="connsiteX64" fmla="*/ 47842 w 2702903"/>
              <a:gd name="connsiteY64" fmla="*/ 1651479 h 1804768"/>
              <a:gd name="connsiteX65" fmla="*/ 56323 w 2702903"/>
              <a:gd name="connsiteY65" fmla="*/ 1618651 h 1804768"/>
              <a:gd name="connsiteX66" fmla="*/ 32714 w 2702903"/>
              <a:gd name="connsiteY66" fmla="*/ 1605091 h 1804768"/>
              <a:gd name="connsiteX67" fmla="*/ 75967 w 2702903"/>
              <a:gd name="connsiteY67" fmla="*/ 1494974 h 1804768"/>
              <a:gd name="connsiteX68" fmla="*/ 47370 w 2702903"/>
              <a:gd name="connsiteY68" fmla="*/ 1484178 h 1804768"/>
              <a:gd name="connsiteX69" fmla="*/ 83771 w 2702903"/>
              <a:gd name="connsiteY69" fmla="*/ 1362152 h 1804768"/>
              <a:gd name="connsiteX70" fmla="*/ 84421 w 2702903"/>
              <a:gd name="connsiteY70" fmla="*/ 1361642 h 1804768"/>
              <a:gd name="connsiteX71" fmla="*/ 61590 w 2702903"/>
              <a:gd name="connsiteY71" fmla="*/ 1361642 h 1804768"/>
              <a:gd name="connsiteX72" fmla="*/ 89089 w 2702903"/>
              <a:gd name="connsiteY72" fmla="*/ 1346547 h 1804768"/>
              <a:gd name="connsiteX73" fmla="*/ 89089 w 2702903"/>
              <a:gd name="connsiteY73" fmla="*/ 1339664 h 1804768"/>
              <a:gd name="connsiteX74" fmla="*/ 76944 w 2702903"/>
              <a:gd name="connsiteY74" fmla="*/ 1341529 h 1804768"/>
              <a:gd name="connsiteX75" fmla="*/ 70501 w 2702903"/>
              <a:gd name="connsiteY75" fmla="*/ 1265873 h 1804768"/>
              <a:gd name="connsiteX76" fmla="*/ 96516 w 2702903"/>
              <a:gd name="connsiteY76" fmla="*/ 1246342 h 1804768"/>
              <a:gd name="connsiteX77" fmla="*/ 95895 w 2702903"/>
              <a:gd name="connsiteY77" fmla="*/ 1239070 h 1804768"/>
              <a:gd name="connsiteX78" fmla="*/ 89089 w 2702903"/>
              <a:gd name="connsiteY78" fmla="*/ 1239869 h 1804768"/>
              <a:gd name="connsiteX79" fmla="*/ 94940 w 2702903"/>
              <a:gd name="connsiteY79" fmla="*/ 1227835 h 1804768"/>
              <a:gd name="connsiteX80" fmla="*/ 93945 w 2702903"/>
              <a:gd name="connsiteY80" fmla="*/ 1216136 h 1804768"/>
              <a:gd name="connsiteX81" fmla="*/ 91352 w 2702903"/>
              <a:gd name="connsiteY81" fmla="*/ 1185684 h 1804768"/>
              <a:gd name="connsiteX82" fmla="*/ 36509 w 2702903"/>
              <a:gd name="connsiteY82" fmla="*/ 1194119 h 1804768"/>
              <a:gd name="connsiteX83" fmla="*/ 62553 w 2702903"/>
              <a:gd name="connsiteY83" fmla="*/ 1174920 h 1804768"/>
              <a:gd name="connsiteX84" fmla="*/ 57387 w 2702903"/>
              <a:gd name="connsiteY84" fmla="*/ 1114262 h 1804768"/>
              <a:gd name="connsiteX85" fmla="*/ 153207 w 2702903"/>
              <a:gd name="connsiteY85" fmla="*/ 1099521 h 1804768"/>
              <a:gd name="connsiteX86" fmla="*/ 149349 w 2702903"/>
              <a:gd name="connsiteY86" fmla="*/ 1054196 h 1804768"/>
              <a:gd name="connsiteX87" fmla="*/ 53529 w 2702903"/>
              <a:gd name="connsiteY87" fmla="*/ 1068933 h 1804768"/>
              <a:gd name="connsiteX88" fmla="*/ 62023 w 2702903"/>
              <a:gd name="connsiteY88" fmla="*/ 1006175 h 1804768"/>
              <a:gd name="connsiteX89" fmla="*/ 154764 w 2702903"/>
              <a:gd name="connsiteY89" fmla="*/ 996323 h 1804768"/>
              <a:gd name="connsiteX90" fmla="*/ 172326 w 2702903"/>
              <a:gd name="connsiteY90" fmla="*/ 981796 h 1804768"/>
              <a:gd name="connsiteX91" fmla="*/ 171540 w 2702903"/>
              <a:gd name="connsiteY91" fmla="*/ 979574 h 1804768"/>
              <a:gd name="connsiteX92" fmla="*/ 171317 w 2702903"/>
              <a:gd name="connsiteY92" fmla="*/ 974167 h 1804768"/>
              <a:gd name="connsiteX93" fmla="*/ 142906 w 2702903"/>
              <a:gd name="connsiteY93" fmla="*/ 978537 h 1804768"/>
              <a:gd name="connsiteX94" fmla="*/ 159485 w 2702903"/>
              <a:gd name="connsiteY94" fmla="*/ 946333 h 1804768"/>
              <a:gd name="connsiteX95" fmla="*/ 169937 w 2702903"/>
              <a:gd name="connsiteY95" fmla="*/ 940801 h 1804768"/>
              <a:gd name="connsiteX96" fmla="*/ 167833 w 2702903"/>
              <a:gd name="connsiteY96" fmla="*/ 889873 h 1804768"/>
              <a:gd name="connsiteX97" fmla="*/ 173382 w 2702903"/>
              <a:gd name="connsiteY97" fmla="*/ 879152 h 1804768"/>
              <a:gd name="connsiteX98" fmla="*/ 26269 w 2702903"/>
              <a:gd name="connsiteY98" fmla="*/ 818993 h 1804768"/>
              <a:gd name="connsiteX99" fmla="*/ 76280 w 2702903"/>
              <a:gd name="connsiteY99" fmla="*/ 710934 h 1804768"/>
              <a:gd name="connsiteX100" fmla="*/ 52624 w 2702903"/>
              <a:gd name="connsiteY100" fmla="*/ 686788 h 1804768"/>
              <a:gd name="connsiteX101" fmla="*/ 119801 w 2702903"/>
              <a:gd name="connsiteY101" fmla="*/ 591234 h 1804768"/>
              <a:gd name="connsiteX102" fmla="*/ 134926 w 2702903"/>
              <a:gd name="connsiteY102" fmla="*/ 588063 h 1804768"/>
              <a:gd name="connsiteX103" fmla="*/ 137065 w 2702903"/>
              <a:gd name="connsiteY103" fmla="*/ 575159 h 1804768"/>
              <a:gd name="connsiteX104" fmla="*/ 119082 w 2702903"/>
              <a:gd name="connsiteY104" fmla="*/ 568682 h 1804768"/>
              <a:gd name="connsiteX105" fmla="*/ 120319 w 2702903"/>
              <a:gd name="connsiteY105" fmla="*/ 535701 h 1804768"/>
              <a:gd name="connsiteX106" fmla="*/ 122715 w 2702903"/>
              <a:gd name="connsiteY106" fmla="*/ 528464 h 1804768"/>
              <a:gd name="connsiteX107" fmla="*/ 106167 w 2702903"/>
              <a:gd name="connsiteY107" fmla="*/ 519690 h 1804768"/>
              <a:gd name="connsiteX108" fmla="*/ 49398 w 2702903"/>
              <a:gd name="connsiteY108" fmla="*/ 512898 h 1804768"/>
              <a:gd name="connsiteX109" fmla="*/ 0 w 2702903"/>
              <a:gd name="connsiteY109" fmla="*/ 512354 h 1804768"/>
              <a:gd name="connsiteX110" fmla="*/ 0 w 2702903"/>
              <a:gd name="connsiteY110" fmla="*/ 441120 h 1804768"/>
              <a:gd name="connsiteX111" fmla="*/ 4438 w 2702903"/>
              <a:gd name="connsiteY111" fmla="*/ 437044 h 1804768"/>
              <a:gd name="connsiteX112" fmla="*/ 173989 w 2702903"/>
              <a:gd name="connsiteY112" fmla="*/ 436041 h 1804768"/>
              <a:gd name="connsiteX113" fmla="*/ 175032 w 2702903"/>
              <a:gd name="connsiteY113" fmla="*/ 430813 h 1804768"/>
              <a:gd name="connsiteX114" fmla="*/ 121717 w 2702903"/>
              <a:gd name="connsiteY114" fmla="*/ 411610 h 1804768"/>
              <a:gd name="connsiteX115" fmla="*/ 151182 w 2702903"/>
              <a:gd name="connsiteY115" fmla="*/ 406595 h 1804768"/>
              <a:gd name="connsiteX116" fmla="*/ 162940 w 2702903"/>
              <a:gd name="connsiteY116" fmla="*/ 347620 h 1804768"/>
              <a:gd name="connsiteX117" fmla="*/ 256098 w 2702903"/>
              <a:gd name="connsiteY117" fmla="*/ 381172 h 1804768"/>
              <a:gd name="connsiteX118" fmla="*/ 257176 w 2702903"/>
              <a:gd name="connsiteY118" fmla="*/ 375758 h 1804768"/>
              <a:gd name="connsiteX119" fmla="*/ 234663 w 2702903"/>
              <a:gd name="connsiteY119" fmla="*/ 371021 h 1804768"/>
              <a:gd name="connsiteX120" fmla="*/ 194377 w 2702903"/>
              <a:gd name="connsiteY120" fmla="*/ 339920 h 1804768"/>
              <a:gd name="connsiteX121" fmla="*/ 191954 w 2702903"/>
              <a:gd name="connsiteY121" fmla="*/ 308352 h 1804768"/>
              <a:gd name="connsiteX122" fmla="*/ 171726 w 2702903"/>
              <a:gd name="connsiteY122" fmla="*/ 303551 h 1804768"/>
              <a:gd name="connsiteX123" fmla="*/ 196760 w 2702903"/>
              <a:gd name="connsiteY123" fmla="*/ 249363 h 1804768"/>
              <a:gd name="connsiteX124" fmla="*/ 199992 w 2702903"/>
              <a:gd name="connsiteY124" fmla="*/ 250272 h 1804768"/>
              <a:gd name="connsiteX125" fmla="*/ 201900 w 2702903"/>
              <a:gd name="connsiteY125" fmla="*/ 237496 h 1804768"/>
              <a:gd name="connsiteX126" fmla="*/ 199265 w 2702903"/>
              <a:gd name="connsiteY126" fmla="*/ 202875 h 1804768"/>
              <a:gd name="connsiteX127" fmla="*/ 144132 w 2702903"/>
              <a:gd name="connsiteY127" fmla="*/ 199323 h 1804768"/>
              <a:gd name="connsiteX128" fmla="*/ 147393 w 2702903"/>
              <a:gd name="connsiteY128" fmla="*/ 107849 h 1804768"/>
              <a:gd name="connsiteX129" fmla="*/ 77563 w 2702903"/>
              <a:gd name="connsiteY129" fmla="*/ 84334 h 1804768"/>
              <a:gd name="connsiteX130" fmla="*/ 0 w 2702903"/>
              <a:gd name="connsiteY130" fmla="*/ 83068 h 1804768"/>
              <a:gd name="connsiteX131" fmla="*/ 0 w 2702903"/>
              <a:gd name="connsiteY131" fmla="*/ 19696 h 1804768"/>
              <a:gd name="connsiteX132" fmla="*/ 12911 w 2702903"/>
              <a:gd name="connsiteY132" fmla="*/ 7836 h 1804768"/>
              <a:gd name="connsiteX133" fmla="*/ 744196 w 2702903"/>
              <a:gd name="connsiteY133" fmla="*/ 3517 h 1804768"/>
              <a:gd name="connsiteX134" fmla="*/ 1101869 w 2702903"/>
              <a:gd name="connsiteY134" fmla="*/ 16136 h 1804768"/>
              <a:gd name="connsiteX135" fmla="*/ 1108514 w 2702903"/>
              <a:gd name="connsiteY135" fmla="*/ 4840 h 1804768"/>
              <a:gd name="connsiteX136" fmla="*/ 1839801 w 2702903"/>
              <a:gd name="connsiteY136" fmla="*/ 522 h 180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02903" h="1804768">
                <a:moveTo>
                  <a:pt x="2462626" y="1636277"/>
                </a:moveTo>
                <a:lnTo>
                  <a:pt x="2462276" y="1638464"/>
                </a:lnTo>
                <a:cubicBezTo>
                  <a:pt x="2461846" y="1644666"/>
                  <a:pt x="2462706" y="1648483"/>
                  <a:pt x="2466145" y="1648483"/>
                </a:cubicBezTo>
                <a:cubicBezTo>
                  <a:pt x="2486766" y="1663748"/>
                  <a:pt x="2510876" y="1667518"/>
                  <a:pt x="2536732" y="1667479"/>
                </a:cubicBezTo>
                <a:lnTo>
                  <a:pt x="2566744" y="1666034"/>
                </a:lnTo>
                <a:close/>
                <a:moveTo>
                  <a:pt x="1839801" y="522"/>
                </a:moveTo>
                <a:cubicBezTo>
                  <a:pt x="2084588" y="2984"/>
                  <a:pt x="2329036" y="14953"/>
                  <a:pt x="2569052" y="53254"/>
                </a:cubicBezTo>
                <a:cubicBezTo>
                  <a:pt x="2623646" y="71882"/>
                  <a:pt x="2580072" y="130201"/>
                  <a:pt x="2537250" y="173118"/>
                </a:cubicBezTo>
                <a:cubicBezTo>
                  <a:pt x="2551520" y="158923"/>
                  <a:pt x="2549894" y="204494"/>
                  <a:pt x="2564178" y="189964"/>
                </a:cubicBezTo>
                <a:cubicBezTo>
                  <a:pt x="2562554" y="235535"/>
                  <a:pt x="2532375" y="309828"/>
                  <a:pt x="2476690" y="321687"/>
                </a:cubicBezTo>
                <a:cubicBezTo>
                  <a:pt x="2490425" y="322572"/>
                  <a:pt x="2504157" y="323456"/>
                  <a:pt x="2517889" y="324341"/>
                </a:cubicBezTo>
                <a:cubicBezTo>
                  <a:pt x="2531085" y="340309"/>
                  <a:pt x="2516262" y="369912"/>
                  <a:pt x="2515177" y="400403"/>
                </a:cubicBezTo>
                <a:cubicBezTo>
                  <a:pt x="2501445" y="399519"/>
                  <a:pt x="2487713" y="398634"/>
                  <a:pt x="2487164" y="414046"/>
                </a:cubicBezTo>
                <a:cubicBezTo>
                  <a:pt x="2486893" y="421589"/>
                  <a:pt x="2486487" y="432981"/>
                  <a:pt x="2486078" y="444416"/>
                </a:cubicBezTo>
                <a:lnTo>
                  <a:pt x="2485017" y="474172"/>
                </a:lnTo>
                <a:lnTo>
                  <a:pt x="2504088" y="476262"/>
                </a:lnTo>
                <a:lnTo>
                  <a:pt x="2512478" y="476805"/>
                </a:lnTo>
                <a:cubicBezTo>
                  <a:pt x="2522804" y="477468"/>
                  <a:pt x="2533155" y="478135"/>
                  <a:pt x="2540123" y="478584"/>
                </a:cubicBezTo>
                <a:lnTo>
                  <a:pt x="2528867" y="478980"/>
                </a:lnTo>
                <a:lnTo>
                  <a:pt x="2560577" y="482461"/>
                </a:lnTo>
                <a:cubicBezTo>
                  <a:pt x="2615171" y="501090"/>
                  <a:pt x="2571597" y="559408"/>
                  <a:pt x="2528774" y="602322"/>
                </a:cubicBezTo>
                <a:cubicBezTo>
                  <a:pt x="2543045" y="588131"/>
                  <a:pt x="2541418" y="633702"/>
                  <a:pt x="2555702" y="619171"/>
                </a:cubicBezTo>
                <a:cubicBezTo>
                  <a:pt x="2554078" y="664742"/>
                  <a:pt x="2523900" y="739032"/>
                  <a:pt x="2468214" y="750895"/>
                </a:cubicBezTo>
                <a:cubicBezTo>
                  <a:pt x="2481949" y="751779"/>
                  <a:pt x="2495682" y="752664"/>
                  <a:pt x="2509414" y="753548"/>
                </a:cubicBezTo>
                <a:cubicBezTo>
                  <a:pt x="2522610" y="769513"/>
                  <a:pt x="2507787" y="799120"/>
                  <a:pt x="2506702" y="829611"/>
                </a:cubicBezTo>
                <a:cubicBezTo>
                  <a:pt x="2492970" y="828726"/>
                  <a:pt x="2479235" y="827842"/>
                  <a:pt x="2478686" y="843253"/>
                </a:cubicBezTo>
                <a:cubicBezTo>
                  <a:pt x="2478418" y="850793"/>
                  <a:pt x="2478012" y="862189"/>
                  <a:pt x="2477603" y="873620"/>
                </a:cubicBezTo>
                <a:lnTo>
                  <a:pt x="2476528" y="903751"/>
                </a:lnTo>
                <a:lnTo>
                  <a:pt x="2478378" y="904357"/>
                </a:lnTo>
                <a:lnTo>
                  <a:pt x="2504003" y="906009"/>
                </a:lnTo>
                <a:cubicBezTo>
                  <a:pt x="2514328" y="906676"/>
                  <a:pt x="2524677" y="907343"/>
                  <a:pt x="2531648" y="907792"/>
                </a:cubicBezTo>
                <a:cubicBezTo>
                  <a:pt x="2524780" y="907350"/>
                  <a:pt x="2517913" y="906907"/>
                  <a:pt x="2512696" y="908459"/>
                </a:cubicBezTo>
                <a:lnTo>
                  <a:pt x="2508540" y="914258"/>
                </a:lnTo>
                <a:lnTo>
                  <a:pt x="2583294" y="938797"/>
                </a:lnTo>
                <a:cubicBezTo>
                  <a:pt x="2577416" y="968286"/>
                  <a:pt x="2555349" y="1007573"/>
                  <a:pt x="2565722" y="1026936"/>
                </a:cubicBezTo>
                <a:cubicBezTo>
                  <a:pt x="2610257" y="1090205"/>
                  <a:pt x="2598499" y="1149176"/>
                  <a:pt x="2586807" y="1207830"/>
                </a:cubicBezTo>
                <a:cubicBezTo>
                  <a:pt x="2585337" y="1215202"/>
                  <a:pt x="2582113" y="1217987"/>
                  <a:pt x="2578218" y="1218562"/>
                </a:cubicBezTo>
                <a:lnTo>
                  <a:pt x="2568787" y="1216643"/>
                </a:lnTo>
                <a:lnTo>
                  <a:pt x="2564294" y="1254827"/>
                </a:lnTo>
                <a:cubicBezTo>
                  <a:pt x="2561728" y="1267710"/>
                  <a:pt x="2556212" y="1277529"/>
                  <a:pt x="2541476" y="1280040"/>
                </a:cubicBezTo>
                <a:lnTo>
                  <a:pt x="2491924" y="1265877"/>
                </a:lnTo>
                <a:lnTo>
                  <a:pt x="2492585" y="1266797"/>
                </a:lnTo>
                <a:cubicBezTo>
                  <a:pt x="2502576" y="1273727"/>
                  <a:pt x="2516108" y="1278032"/>
                  <a:pt x="2527561" y="1285190"/>
                </a:cubicBezTo>
                <a:lnTo>
                  <a:pt x="2528787" y="1287120"/>
                </a:lnTo>
                <a:lnTo>
                  <a:pt x="2528830" y="1287120"/>
                </a:lnTo>
                <a:cubicBezTo>
                  <a:pt x="2554514" y="1283125"/>
                  <a:pt x="2581606" y="1275075"/>
                  <a:pt x="2609026" y="1270860"/>
                </a:cubicBezTo>
                <a:cubicBezTo>
                  <a:pt x="2611608" y="1301187"/>
                  <a:pt x="2627850" y="1329417"/>
                  <a:pt x="2601805" y="1348616"/>
                </a:cubicBezTo>
                <a:lnTo>
                  <a:pt x="2541811" y="1362148"/>
                </a:lnTo>
                <a:lnTo>
                  <a:pt x="2536894" y="1386811"/>
                </a:lnTo>
                <a:cubicBezTo>
                  <a:pt x="2529172" y="1407687"/>
                  <a:pt x="2521445" y="1428609"/>
                  <a:pt x="2523658" y="1453198"/>
                </a:cubicBezTo>
                <a:cubicBezTo>
                  <a:pt x="2536939" y="1457980"/>
                  <a:pt x="2563695" y="1467618"/>
                  <a:pt x="2576976" y="1472397"/>
                </a:cubicBezTo>
                <a:cubicBezTo>
                  <a:pt x="2584376" y="1506665"/>
                  <a:pt x="2546059" y="1556074"/>
                  <a:pt x="2559340" y="1560857"/>
                </a:cubicBezTo>
                <a:cubicBezTo>
                  <a:pt x="2593300" y="1604695"/>
                  <a:pt x="2649590" y="1608989"/>
                  <a:pt x="2702903" y="1628188"/>
                </a:cubicBezTo>
                <a:cubicBezTo>
                  <a:pt x="2697025" y="1657677"/>
                  <a:pt x="2704429" y="1691949"/>
                  <a:pt x="2674961" y="1696964"/>
                </a:cubicBezTo>
                <a:lnTo>
                  <a:pt x="2619149" y="1681010"/>
                </a:lnTo>
                <a:lnTo>
                  <a:pt x="2621218" y="1707439"/>
                </a:lnTo>
                <a:cubicBezTo>
                  <a:pt x="2621218" y="1720775"/>
                  <a:pt x="2617782" y="1732181"/>
                  <a:pt x="2604034" y="1739728"/>
                </a:cubicBezTo>
                <a:cubicBezTo>
                  <a:pt x="2242376" y="1762623"/>
                  <a:pt x="1872871" y="1802501"/>
                  <a:pt x="1507285" y="1801763"/>
                </a:cubicBezTo>
                <a:cubicBezTo>
                  <a:pt x="1385423" y="1801513"/>
                  <a:pt x="1263999" y="1796755"/>
                  <a:pt x="1143445" y="1785349"/>
                </a:cubicBezTo>
                <a:lnTo>
                  <a:pt x="1136416" y="1769852"/>
                </a:lnTo>
                <a:lnTo>
                  <a:pt x="961528" y="1782603"/>
                </a:lnTo>
                <a:cubicBezTo>
                  <a:pt x="778247" y="1795343"/>
                  <a:pt x="594475" y="1805126"/>
                  <a:pt x="411682" y="1804759"/>
                </a:cubicBezTo>
                <a:cubicBezTo>
                  <a:pt x="289820" y="1804509"/>
                  <a:pt x="168396" y="1799751"/>
                  <a:pt x="47842" y="1788345"/>
                </a:cubicBezTo>
                <a:cubicBezTo>
                  <a:pt x="-7355" y="1773251"/>
                  <a:pt x="34094" y="1712194"/>
                  <a:pt x="75341" y="1666573"/>
                </a:cubicBezTo>
                <a:cubicBezTo>
                  <a:pt x="61590" y="1681667"/>
                  <a:pt x="61590" y="1636046"/>
                  <a:pt x="47842" y="1651479"/>
                </a:cubicBezTo>
                <a:lnTo>
                  <a:pt x="56323" y="1618651"/>
                </a:lnTo>
                <a:lnTo>
                  <a:pt x="32714" y="1605091"/>
                </a:lnTo>
                <a:cubicBezTo>
                  <a:pt x="20908" y="1581059"/>
                  <a:pt x="48126" y="1533697"/>
                  <a:pt x="75967" y="1494974"/>
                </a:cubicBezTo>
                <a:cubicBezTo>
                  <a:pt x="63583" y="1512072"/>
                  <a:pt x="59725" y="1466744"/>
                  <a:pt x="47370" y="1484178"/>
                </a:cubicBezTo>
                <a:cubicBezTo>
                  <a:pt x="44477" y="1450184"/>
                  <a:pt x="55495" y="1396766"/>
                  <a:pt x="83771" y="1362152"/>
                </a:cubicBezTo>
                <a:lnTo>
                  <a:pt x="84421" y="1361642"/>
                </a:lnTo>
                <a:lnTo>
                  <a:pt x="61590" y="1361642"/>
                </a:lnTo>
                <a:cubicBezTo>
                  <a:pt x="75341" y="1361642"/>
                  <a:pt x="89089" y="1361642"/>
                  <a:pt x="89089" y="1346547"/>
                </a:cubicBezTo>
                <a:lnTo>
                  <a:pt x="89089" y="1339664"/>
                </a:lnTo>
                <a:lnTo>
                  <a:pt x="76944" y="1341529"/>
                </a:lnTo>
                <a:cubicBezTo>
                  <a:pt x="62007" y="1328632"/>
                  <a:pt x="73085" y="1296204"/>
                  <a:pt x="70501" y="1265873"/>
                </a:cubicBezTo>
                <a:cubicBezTo>
                  <a:pt x="84161" y="1263773"/>
                  <a:pt x="97822" y="1261672"/>
                  <a:pt x="96516" y="1246342"/>
                </a:cubicBezTo>
                <a:lnTo>
                  <a:pt x="95895" y="1239070"/>
                </a:lnTo>
                <a:lnTo>
                  <a:pt x="89089" y="1239869"/>
                </a:lnTo>
                <a:lnTo>
                  <a:pt x="94940" y="1227835"/>
                </a:lnTo>
                <a:lnTo>
                  <a:pt x="93945" y="1216136"/>
                </a:lnTo>
                <a:cubicBezTo>
                  <a:pt x="92976" y="1204762"/>
                  <a:pt x="92005" y="1193349"/>
                  <a:pt x="91352" y="1185684"/>
                </a:cubicBezTo>
                <a:cubicBezTo>
                  <a:pt x="77692" y="1187785"/>
                  <a:pt x="50374" y="1191987"/>
                  <a:pt x="36509" y="1194119"/>
                </a:cubicBezTo>
                <a:cubicBezTo>
                  <a:pt x="50169" y="1192019"/>
                  <a:pt x="63830" y="1189918"/>
                  <a:pt x="62553" y="1174920"/>
                </a:cubicBezTo>
                <a:cubicBezTo>
                  <a:pt x="61274" y="1159919"/>
                  <a:pt x="58692" y="1129592"/>
                  <a:pt x="57387" y="1114262"/>
                </a:cubicBezTo>
                <a:cubicBezTo>
                  <a:pt x="83429" y="1095063"/>
                  <a:pt x="127194" y="1119056"/>
                  <a:pt x="153207" y="1099521"/>
                </a:cubicBezTo>
                <a:lnTo>
                  <a:pt x="149349" y="1054196"/>
                </a:lnTo>
                <a:cubicBezTo>
                  <a:pt x="120751" y="1043400"/>
                  <a:pt x="80847" y="1064732"/>
                  <a:pt x="53529" y="1068933"/>
                </a:cubicBezTo>
                <a:cubicBezTo>
                  <a:pt x="65910" y="1051835"/>
                  <a:pt x="64605" y="1036502"/>
                  <a:pt x="62023" y="1006175"/>
                </a:cubicBezTo>
                <a:cubicBezTo>
                  <a:pt x="91801" y="990200"/>
                  <a:pt x="124578" y="1008136"/>
                  <a:pt x="154764" y="996323"/>
                </a:cubicBezTo>
                <a:lnTo>
                  <a:pt x="172326" y="981796"/>
                </a:lnTo>
                <a:lnTo>
                  <a:pt x="171540" y="979574"/>
                </a:lnTo>
                <a:lnTo>
                  <a:pt x="171317" y="974167"/>
                </a:lnTo>
                <a:lnTo>
                  <a:pt x="142906" y="978537"/>
                </a:lnTo>
                <a:cubicBezTo>
                  <a:pt x="146756" y="963699"/>
                  <a:pt x="152472" y="953409"/>
                  <a:pt x="159485" y="946333"/>
                </a:cubicBezTo>
                <a:lnTo>
                  <a:pt x="169937" y="940801"/>
                </a:lnTo>
                <a:lnTo>
                  <a:pt x="167833" y="889873"/>
                </a:lnTo>
                <a:lnTo>
                  <a:pt x="173382" y="879152"/>
                </a:lnTo>
                <a:lnTo>
                  <a:pt x="26269" y="818993"/>
                </a:lnTo>
                <a:cubicBezTo>
                  <a:pt x="-24141" y="785210"/>
                  <a:pt x="27654" y="740655"/>
                  <a:pt x="76280" y="710934"/>
                </a:cubicBezTo>
                <a:cubicBezTo>
                  <a:pt x="60091" y="720732"/>
                  <a:pt x="68877" y="676666"/>
                  <a:pt x="52624" y="686788"/>
                </a:cubicBezTo>
                <a:cubicBezTo>
                  <a:pt x="59215" y="653736"/>
                  <a:pt x="84050" y="609481"/>
                  <a:pt x="119801" y="591234"/>
                </a:cubicBezTo>
                <a:lnTo>
                  <a:pt x="134926" y="588063"/>
                </a:lnTo>
                <a:lnTo>
                  <a:pt x="137065" y="575159"/>
                </a:lnTo>
                <a:lnTo>
                  <a:pt x="119082" y="568682"/>
                </a:lnTo>
                <a:cubicBezTo>
                  <a:pt x="113894" y="558998"/>
                  <a:pt x="116092" y="547981"/>
                  <a:pt x="120319" y="535701"/>
                </a:cubicBezTo>
                <a:lnTo>
                  <a:pt x="122715" y="528464"/>
                </a:lnTo>
                <a:lnTo>
                  <a:pt x="106167" y="519690"/>
                </a:lnTo>
                <a:cubicBezTo>
                  <a:pt x="88584" y="514283"/>
                  <a:pt x="69377" y="513081"/>
                  <a:pt x="49398" y="512898"/>
                </a:cubicBezTo>
                <a:lnTo>
                  <a:pt x="0" y="512354"/>
                </a:lnTo>
                <a:lnTo>
                  <a:pt x="0" y="441120"/>
                </a:lnTo>
                <a:lnTo>
                  <a:pt x="4438" y="437044"/>
                </a:lnTo>
                <a:lnTo>
                  <a:pt x="173989" y="436041"/>
                </a:lnTo>
                <a:lnTo>
                  <a:pt x="175032" y="430813"/>
                </a:lnTo>
                <a:cubicBezTo>
                  <a:pt x="161751" y="426030"/>
                  <a:pt x="135192" y="416464"/>
                  <a:pt x="121717" y="411610"/>
                </a:cubicBezTo>
                <a:cubicBezTo>
                  <a:pt x="134995" y="416393"/>
                  <a:pt x="148277" y="421176"/>
                  <a:pt x="151182" y="406595"/>
                </a:cubicBezTo>
                <a:cubicBezTo>
                  <a:pt x="154090" y="392011"/>
                  <a:pt x="159968" y="362525"/>
                  <a:pt x="162940" y="347620"/>
                </a:cubicBezTo>
                <a:cubicBezTo>
                  <a:pt x="192405" y="342606"/>
                  <a:pt x="226564" y="386511"/>
                  <a:pt x="256098" y="381172"/>
                </a:cubicBezTo>
                <a:lnTo>
                  <a:pt x="257176" y="375758"/>
                </a:lnTo>
                <a:lnTo>
                  <a:pt x="234663" y="371021"/>
                </a:lnTo>
                <a:cubicBezTo>
                  <a:pt x="217513" y="368029"/>
                  <a:pt x="200432" y="363150"/>
                  <a:pt x="194377" y="339920"/>
                </a:cubicBezTo>
                <a:lnTo>
                  <a:pt x="191954" y="308352"/>
                </a:lnTo>
                <a:lnTo>
                  <a:pt x="171726" y="303551"/>
                </a:lnTo>
                <a:cubicBezTo>
                  <a:pt x="187913" y="293757"/>
                  <a:pt x="190882" y="278848"/>
                  <a:pt x="196760" y="249363"/>
                </a:cubicBezTo>
                <a:lnTo>
                  <a:pt x="199992" y="250272"/>
                </a:lnTo>
                <a:lnTo>
                  <a:pt x="201900" y="237496"/>
                </a:lnTo>
                <a:cubicBezTo>
                  <a:pt x="202738" y="226083"/>
                  <a:pt x="202287" y="214574"/>
                  <a:pt x="199265" y="202875"/>
                </a:cubicBezTo>
                <a:cubicBezTo>
                  <a:pt x="185530" y="201990"/>
                  <a:pt x="157864" y="200207"/>
                  <a:pt x="144132" y="199323"/>
                </a:cubicBezTo>
                <a:cubicBezTo>
                  <a:pt x="131485" y="167947"/>
                  <a:pt x="161125" y="108733"/>
                  <a:pt x="147393" y="107849"/>
                </a:cubicBezTo>
                <a:cubicBezTo>
                  <a:pt x="127337" y="91276"/>
                  <a:pt x="103389" y="85956"/>
                  <a:pt x="77563" y="84334"/>
                </a:cubicBezTo>
                <a:lnTo>
                  <a:pt x="0" y="83068"/>
                </a:lnTo>
                <a:lnTo>
                  <a:pt x="0" y="19696"/>
                </a:lnTo>
                <a:lnTo>
                  <a:pt x="12911" y="7836"/>
                </a:lnTo>
                <a:cubicBezTo>
                  <a:pt x="254283" y="8103"/>
                  <a:pt x="499408" y="1056"/>
                  <a:pt x="744196" y="3517"/>
                </a:cubicBezTo>
                <a:lnTo>
                  <a:pt x="1101869" y="16136"/>
                </a:lnTo>
                <a:lnTo>
                  <a:pt x="1108514" y="4840"/>
                </a:lnTo>
                <a:cubicBezTo>
                  <a:pt x="1349888" y="5108"/>
                  <a:pt x="1595014" y="-1939"/>
                  <a:pt x="1839801" y="522"/>
                </a:cubicBezTo>
                <a:close/>
              </a:path>
            </a:pathLst>
          </a:custGeom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347864" y="1375196"/>
            <a:ext cx="5363751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1400" dirty="0"/>
              <a:t>В настоящее время завод является современным предприятием, поставляя качественные нефтепродукты в </a:t>
            </a:r>
          </a:p>
          <a:p>
            <a:pPr eaLnBrk="0" hangingPunct="0">
              <a:defRPr/>
            </a:pPr>
            <a:r>
              <a:rPr lang="ru-RU" altLang="ru-RU" sz="1400" dirty="0"/>
              <a:t>24 региона России. </a:t>
            </a:r>
          </a:p>
          <a:p>
            <a:pPr eaLnBrk="0" hangingPunct="0">
              <a:defRPr/>
            </a:pPr>
            <a:r>
              <a:rPr lang="ru-RU" altLang="ru-RU" sz="1400" b="1" dirty="0"/>
              <a:t>Средний возраст технологических установок - 15 лет</a:t>
            </a:r>
          </a:p>
          <a:p>
            <a:pPr eaLnBrk="0" hangingPunct="0">
              <a:defRPr/>
            </a:pPr>
            <a:endParaRPr lang="ru-RU" altLang="ru-RU" sz="140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049" y="5245574"/>
            <a:ext cx="3434871" cy="1207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>
                <a:solidFill>
                  <a:schemeClr val="tx2"/>
                </a:solidFill>
              </a:rPr>
              <a:t>Нефтеперерабатывающий завод (НПЗ) </a:t>
            </a:r>
            <a:r>
              <a:rPr lang="ru-RU" sz="1200" dirty="0">
                <a:solidFill>
                  <a:schemeClr val="tx2"/>
                </a:solidFill>
              </a:rPr>
              <a:t>- промышленное предприятие, основной функцией которого является переработка нефти в бензин, авиационный керосин, мазут, дизельное топливо, смазочные масла и другие нефтепродукты.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378324" y="2357232"/>
            <a:ext cx="4499965" cy="904854"/>
            <a:chOff x="4396735" y="3454421"/>
            <a:chExt cx="4499965" cy="9048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396735" y="3537516"/>
              <a:ext cx="423142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ru-RU" altLang="ru-RU" sz="1400" dirty="0"/>
                <a:t>Предприятие неоднократно становилось дипломантом и лауреатом конкурса </a:t>
              </a:r>
            </a:p>
            <a:p>
              <a:pPr eaLnBrk="0" hangingPunct="0">
                <a:defRPr/>
              </a:pPr>
              <a:r>
                <a:rPr lang="ru-RU" altLang="ru-RU" sz="1400" b="1" dirty="0"/>
                <a:t>«100 лучших товаров России».</a:t>
              </a:r>
              <a:endParaRPr lang="en-US" altLang="ru-RU" sz="1400" b="1" dirty="0"/>
            </a:p>
          </p:txBody>
        </p:sp>
        <p:pic>
          <p:nvPicPr>
            <p:cNvPr id="1028" name="Picture 4" descr="Конкурс &amp;quot;100 лучших товаров России&amp;quot;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46" y="3454421"/>
              <a:ext cx="904854" cy="90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619349" y="3477796"/>
            <a:ext cx="4985099" cy="2903532"/>
            <a:chOff x="3702667" y="3927530"/>
            <a:chExt cx="5092266" cy="3029862"/>
          </a:xfrm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A98F4D23-7B91-614B-BEF1-D692BA7901EC}"/>
                </a:ext>
              </a:extLst>
            </p:cNvPr>
            <p:cNvSpPr/>
            <p:nvPr/>
          </p:nvSpPr>
          <p:spPr>
            <a:xfrm rot="5677827">
              <a:off x="4884111" y="2746086"/>
              <a:ext cx="2729378" cy="5092266"/>
            </a:xfrm>
            <a:custGeom>
              <a:avLst/>
              <a:gdLst>
                <a:gd name="connsiteX0" fmla="*/ 3198 w 6664687"/>
                <a:gd name="connsiteY0" fmla="*/ 4179662 h 7707990"/>
                <a:gd name="connsiteX1" fmla="*/ 56283 w 6664687"/>
                <a:gd name="connsiteY1" fmla="*/ 4088831 h 7707990"/>
                <a:gd name="connsiteX2" fmla="*/ 250862 w 6664687"/>
                <a:gd name="connsiteY2" fmla="*/ 4076437 h 7707990"/>
                <a:gd name="connsiteX3" fmla="*/ 249864 w 6664687"/>
                <a:gd name="connsiteY3" fmla="*/ 4064613 h 7707990"/>
                <a:gd name="connsiteX4" fmla="*/ 234519 w 6664687"/>
                <a:gd name="connsiteY4" fmla="*/ 4040367 h 7707990"/>
                <a:gd name="connsiteX5" fmla="*/ 128366 w 6664687"/>
                <a:gd name="connsiteY5" fmla="*/ 3906859 h 7707990"/>
                <a:gd name="connsiteX6" fmla="*/ 119641 w 6664687"/>
                <a:gd name="connsiteY6" fmla="*/ 3890412 h 7707990"/>
                <a:gd name="connsiteX7" fmla="*/ 44697 w 6664687"/>
                <a:gd name="connsiteY7" fmla="*/ 3892684 h 7707990"/>
                <a:gd name="connsiteX8" fmla="*/ 111466 w 6664687"/>
                <a:gd name="connsiteY8" fmla="*/ 3874997 h 7707990"/>
                <a:gd name="connsiteX9" fmla="*/ 78395 w 6664687"/>
                <a:gd name="connsiteY9" fmla="*/ 3812654 h 7707990"/>
                <a:gd name="connsiteX10" fmla="*/ 36939 w 6664687"/>
                <a:gd name="connsiteY10" fmla="*/ 3712892 h 7707990"/>
                <a:gd name="connsiteX11" fmla="*/ 54658 w 6664687"/>
                <a:gd name="connsiteY11" fmla="*/ 3429304 h 7707990"/>
                <a:gd name="connsiteX12" fmla="*/ 474726 w 6664687"/>
                <a:gd name="connsiteY12" fmla="*/ 3245942 h 7707990"/>
                <a:gd name="connsiteX13" fmla="*/ 569738 w 6664687"/>
                <a:gd name="connsiteY13" fmla="*/ 3190118 h 7707990"/>
                <a:gd name="connsiteX14" fmla="*/ 574439 w 6664687"/>
                <a:gd name="connsiteY14" fmla="*/ 3185950 h 7707990"/>
                <a:gd name="connsiteX15" fmla="*/ 565419 w 6664687"/>
                <a:gd name="connsiteY15" fmla="*/ 3186481 h 7707990"/>
                <a:gd name="connsiteX16" fmla="*/ 468719 w 6664687"/>
                <a:gd name="connsiteY16" fmla="*/ 3149045 h 7707990"/>
                <a:gd name="connsiteX17" fmla="*/ 455702 w 6664687"/>
                <a:gd name="connsiteY17" fmla="*/ 3134338 h 7707990"/>
                <a:gd name="connsiteX18" fmla="*/ 445297 w 6664687"/>
                <a:gd name="connsiteY18" fmla="*/ 3136567 h 7707990"/>
                <a:gd name="connsiteX19" fmla="*/ 283669 w 6664687"/>
                <a:gd name="connsiteY19" fmla="*/ 3170801 h 7707990"/>
                <a:gd name="connsiteX20" fmla="*/ 418924 w 6664687"/>
                <a:gd name="connsiteY20" fmla="*/ 3123355 h 7707990"/>
                <a:gd name="connsiteX21" fmla="*/ 394981 w 6664687"/>
                <a:gd name="connsiteY21" fmla="*/ 3030449 h 7707990"/>
                <a:gd name="connsiteX22" fmla="*/ 629299 w 6664687"/>
                <a:gd name="connsiteY22" fmla="*/ 2987138 h 7707990"/>
                <a:gd name="connsiteX23" fmla="*/ 657022 w 6664687"/>
                <a:gd name="connsiteY23" fmla="*/ 2984359 h 7707990"/>
                <a:gd name="connsiteX24" fmla="*/ 662931 w 6664687"/>
                <a:gd name="connsiteY24" fmla="*/ 2936683 h 7707990"/>
                <a:gd name="connsiteX25" fmla="*/ 619649 w 6664687"/>
                <a:gd name="connsiteY25" fmla="*/ 2943155 h 7707990"/>
                <a:gd name="connsiteX26" fmla="*/ 360979 w 6664687"/>
                <a:gd name="connsiteY26" fmla="*/ 2987329 h 7707990"/>
                <a:gd name="connsiteX27" fmla="*/ 253095 w 6664687"/>
                <a:gd name="connsiteY27" fmla="*/ 2885105 h 7707990"/>
                <a:gd name="connsiteX28" fmla="*/ 545649 w 6664687"/>
                <a:gd name="connsiteY28" fmla="*/ 2803773 h 7707990"/>
                <a:gd name="connsiteX29" fmla="*/ 633455 w 6664687"/>
                <a:gd name="connsiteY29" fmla="*/ 2791166 h 7707990"/>
                <a:gd name="connsiteX30" fmla="*/ 622724 w 6664687"/>
                <a:gd name="connsiteY30" fmla="*/ 2785565 h 7707990"/>
                <a:gd name="connsiteX31" fmla="*/ 620636 w 6664687"/>
                <a:gd name="connsiteY31" fmla="*/ 2762187 h 7707990"/>
                <a:gd name="connsiteX32" fmla="*/ 623781 w 6664687"/>
                <a:gd name="connsiteY32" fmla="*/ 2747937 h 7707990"/>
                <a:gd name="connsiteX33" fmla="*/ 620636 w 6664687"/>
                <a:gd name="connsiteY33" fmla="*/ 2748414 h 7707990"/>
                <a:gd name="connsiteX34" fmla="*/ 623789 w 6664687"/>
                <a:gd name="connsiteY34" fmla="*/ 2747902 h 7707990"/>
                <a:gd name="connsiteX35" fmla="*/ 625417 w 6664687"/>
                <a:gd name="connsiteY35" fmla="*/ 2740524 h 7707990"/>
                <a:gd name="connsiteX36" fmla="*/ 624940 w 6664687"/>
                <a:gd name="connsiteY36" fmla="*/ 2740524 h 7707990"/>
                <a:gd name="connsiteX37" fmla="*/ 494359 w 6664687"/>
                <a:gd name="connsiteY37" fmla="*/ 2740524 h 7707990"/>
                <a:gd name="connsiteX38" fmla="*/ 506300 w 6664687"/>
                <a:gd name="connsiteY38" fmla="*/ 2511069 h 7707990"/>
                <a:gd name="connsiteX39" fmla="*/ 505811 w 6664687"/>
                <a:gd name="connsiteY39" fmla="*/ 2504304 h 7707990"/>
                <a:gd name="connsiteX40" fmla="*/ 491179 w 6664687"/>
                <a:gd name="connsiteY40" fmla="*/ 2500544 h 7707990"/>
                <a:gd name="connsiteX41" fmla="*/ 364793 w 6664687"/>
                <a:gd name="connsiteY41" fmla="*/ 2442037 h 7707990"/>
                <a:gd name="connsiteX42" fmla="*/ 307867 w 6664687"/>
                <a:gd name="connsiteY42" fmla="*/ 2435219 h 7707990"/>
                <a:gd name="connsiteX43" fmla="*/ 299463 w 6664687"/>
                <a:gd name="connsiteY43" fmla="*/ 2430277 h 7707990"/>
                <a:gd name="connsiteX44" fmla="*/ 278124 w 6664687"/>
                <a:gd name="connsiteY44" fmla="*/ 2429448 h 7707990"/>
                <a:gd name="connsiteX45" fmla="*/ 30048 w 6664687"/>
                <a:gd name="connsiteY45" fmla="*/ 2440416 h 7707990"/>
                <a:gd name="connsiteX46" fmla="*/ 19429 w 6664687"/>
                <a:gd name="connsiteY46" fmla="*/ 2317030 h 7707990"/>
                <a:gd name="connsiteX47" fmla="*/ 72513 w 6664687"/>
                <a:gd name="connsiteY47" fmla="*/ 2226199 h 7707990"/>
                <a:gd name="connsiteX48" fmla="*/ 267093 w 6664687"/>
                <a:gd name="connsiteY48" fmla="*/ 2213805 h 7707990"/>
                <a:gd name="connsiteX49" fmla="*/ 266094 w 6664687"/>
                <a:gd name="connsiteY49" fmla="*/ 2201981 h 7707990"/>
                <a:gd name="connsiteX50" fmla="*/ 250750 w 6664687"/>
                <a:gd name="connsiteY50" fmla="*/ 2177735 h 7707990"/>
                <a:gd name="connsiteX51" fmla="*/ 144597 w 6664687"/>
                <a:gd name="connsiteY51" fmla="*/ 2044227 h 7707990"/>
                <a:gd name="connsiteX52" fmla="*/ 135872 w 6664687"/>
                <a:gd name="connsiteY52" fmla="*/ 2027780 h 7707990"/>
                <a:gd name="connsiteX53" fmla="*/ 60927 w 6664687"/>
                <a:gd name="connsiteY53" fmla="*/ 2030052 h 7707990"/>
                <a:gd name="connsiteX54" fmla="*/ 127697 w 6664687"/>
                <a:gd name="connsiteY54" fmla="*/ 2012366 h 7707990"/>
                <a:gd name="connsiteX55" fmla="*/ 94626 w 6664687"/>
                <a:gd name="connsiteY55" fmla="*/ 1950022 h 7707990"/>
                <a:gd name="connsiteX56" fmla="*/ 53170 w 6664687"/>
                <a:gd name="connsiteY56" fmla="*/ 1850260 h 7707990"/>
                <a:gd name="connsiteX57" fmla="*/ 70888 w 6664687"/>
                <a:gd name="connsiteY57" fmla="*/ 1566672 h 7707990"/>
                <a:gd name="connsiteX58" fmla="*/ 490957 w 6664687"/>
                <a:gd name="connsiteY58" fmla="*/ 1383310 h 7707990"/>
                <a:gd name="connsiteX59" fmla="*/ 585969 w 6664687"/>
                <a:gd name="connsiteY59" fmla="*/ 1327486 h 7707990"/>
                <a:gd name="connsiteX60" fmla="*/ 590670 w 6664687"/>
                <a:gd name="connsiteY60" fmla="*/ 1323318 h 7707990"/>
                <a:gd name="connsiteX61" fmla="*/ 581649 w 6664687"/>
                <a:gd name="connsiteY61" fmla="*/ 1323849 h 7707990"/>
                <a:gd name="connsiteX62" fmla="*/ 486086 w 6664687"/>
                <a:gd name="connsiteY62" fmla="*/ 1205751 h 7707990"/>
                <a:gd name="connsiteX63" fmla="*/ 628195 w 6664687"/>
                <a:gd name="connsiteY63" fmla="*/ 1171495 h 7707990"/>
                <a:gd name="connsiteX64" fmla="*/ 743438 w 6664687"/>
                <a:gd name="connsiteY64" fmla="*/ 1159307 h 7707990"/>
                <a:gd name="connsiteX65" fmla="*/ 748793 w 6664687"/>
                <a:gd name="connsiteY65" fmla="*/ 1152029 h 7707990"/>
                <a:gd name="connsiteX66" fmla="*/ 770871 w 6664687"/>
                <a:gd name="connsiteY66" fmla="*/ 1111121 h 7707990"/>
                <a:gd name="connsiteX67" fmla="*/ 846278 w 6664687"/>
                <a:gd name="connsiteY67" fmla="*/ 1113683 h 7707990"/>
                <a:gd name="connsiteX68" fmla="*/ 851868 w 6664687"/>
                <a:gd name="connsiteY68" fmla="*/ 1107731 h 7707990"/>
                <a:gd name="connsiteX69" fmla="*/ 849838 w 6664687"/>
                <a:gd name="connsiteY69" fmla="*/ 1107811 h 7707990"/>
                <a:gd name="connsiteX70" fmla="*/ 851891 w 6664687"/>
                <a:gd name="connsiteY70" fmla="*/ 1107705 h 7707990"/>
                <a:gd name="connsiteX71" fmla="*/ 858813 w 6664687"/>
                <a:gd name="connsiteY71" fmla="*/ 1100334 h 7707990"/>
                <a:gd name="connsiteX72" fmla="*/ 638954 w 6664687"/>
                <a:gd name="connsiteY72" fmla="*/ 922934 h 7707990"/>
                <a:gd name="connsiteX73" fmla="*/ 760463 w 6664687"/>
                <a:gd name="connsiteY73" fmla="*/ 730242 h 7707990"/>
                <a:gd name="connsiteX74" fmla="*/ 894859 w 6664687"/>
                <a:gd name="connsiteY74" fmla="*/ 603136 h 7707990"/>
                <a:gd name="connsiteX75" fmla="*/ 1149756 w 6664687"/>
                <a:gd name="connsiteY75" fmla="*/ 477238 h 7707990"/>
                <a:gd name="connsiteX76" fmla="*/ 1402965 w 6664687"/>
                <a:gd name="connsiteY76" fmla="*/ 484114 h 7707990"/>
                <a:gd name="connsiteX77" fmla="*/ 1632918 w 6664687"/>
                <a:gd name="connsiteY77" fmla="*/ 502321 h 7707990"/>
                <a:gd name="connsiteX78" fmla="*/ 1615383 w 6664687"/>
                <a:gd name="connsiteY78" fmla="*/ 492350 h 7707990"/>
                <a:gd name="connsiteX79" fmla="*/ 1557184 w 6664687"/>
                <a:gd name="connsiteY79" fmla="*/ 432735 h 7707990"/>
                <a:gd name="connsiteX80" fmla="*/ 1275047 w 6664687"/>
                <a:gd name="connsiteY80" fmla="*/ 373506 h 7707990"/>
                <a:gd name="connsiteX81" fmla="*/ 873685 w 6664687"/>
                <a:gd name="connsiteY81" fmla="*/ 384163 h 7707990"/>
                <a:gd name="connsiteX82" fmla="*/ 849269 w 6664687"/>
                <a:gd name="connsiteY82" fmla="*/ 311326 h 7707990"/>
                <a:gd name="connsiteX83" fmla="*/ 368844 w 6664687"/>
                <a:gd name="connsiteY83" fmla="*/ 301152 h 7707990"/>
                <a:gd name="connsiteX84" fmla="*/ 1445863 w 6664687"/>
                <a:gd name="connsiteY84" fmla="*/ 214066 h 7707990"/>
                <a:gd name="connsiteX85" fmla="*/ 2513860 w 6664687"/>
                <a:gd name="connsiteY85" fmla="*/ 169541 h 7707990"/>
                <a:gd name="connsiteX86" fmla="*/ 2669410 w 6664687"/>
                <a:gd name="connsiteY86" fmla="*/ 99699 h 7707990"/>
                <a:gd name="connsiteX87" fmla="*/ 2798840 w 6664687"/>
                <a:gd name="connsiteY87" fmla="*/ 109213 h 7707990"/>
                <a:gd name="connsiteX88" fmla="*/ 2876816 w 6664687"/>
                <a:gd name="connsiteY88" fmla="*/ 10960 h 7707990"/>
                <a:gd name="connsiteX89" fmla="*/ 4026836 w 6664687"/>
                <a:gd name="connsiteY89" fmla="*/ 147883 h 7707990"/>
                <a:gd name="connsiteX90" fmla="*/ 4422036 w 6664687"/>
                <a:gd name="connsiteY90" fmla="*/ 274541 h 7707990"/>
                <a:gd name="connsiteX91" fmla="*/ 4443037 w 6664687"/>
                <a:gd name="connsiteY91" fmla="*/ 224085 h 7707990"/>
                <a:gd name="connsiteX92" fmla="*/ 4556394 w 6664687"/>
                <a:gd name="connsiteY92" fmla="*/ 274776 h 7707990"/>
                <a:gd name="connsiteX93" fmla="*/ 4535389 w 6664687"/>
                <a:gd name="connsiteY93" fmla="*/ 325229 h 7707990"/>
                <a:gd name="connsiteX94" fmla="*/ 4606479 w 6664687"/>
                <a:gd name="connsiteY94" fmla="*/ 368563 h 7707990"/>
                <a:gd name="connsiteX95" fmla="*/ 4585032 w 6664687"/>
                <a:gd name="connsiteY95" fmla="*/ 418751 h 7707990"/>
                <a:gd name="connsiteX96" fmla="*/ 4839476 w 6664687"/>
                <a:gd name="connsiteY96" fmla="*/ 449236 h 7707990"/>
                <a:gd name="connsiteX97" fmla="*/ 4817584 w 6664687"/>
                <a:gd name="connsiteY97" fmla="*/ 499160 h 7707990"/>
                <a:gd name="connsiteX98" fmla="*/ 4899368 w 6664687"/>
                <a:gd name="connsiteY98" fmla="*/ 516684 h 7707990"/>
                <a:gd name="connsiteX99" fmla="*/ 4940832 w 6664687"/>
                <a:gd name="connsiteY99" fmla="*/ 526852 h 7707990"/>
                <a:gd name="connsiteX100" fmla="*/ 4955116 w 6664687"/>
                <a:gd name="connsiteY100" fmla="*/ 526365 h 7707990"/>
                <a:gd name="connsiteX101" fmla="*/ 4956168 w 6664687"/>
                <a:gd name="connsiteY101" fmla="*/ 526394 h 7707990"/>
                <a:gd name="connsiteX102" fmla="*/ 4966446 w 6664687"/>
                <a:gd name="connsiteY102" fmla="*/ 525460 h 7707990"/>
                <a:gd name="connsiteX103" fmla="*/ 4989693 w 6664687"/>
                <a:gd name="connsiteY103" fmla="*/ 515328 h 7707990"/>
                <a:gd name="connsiteX104" fmla="*/ 4984598 w 6664687"/>
                <a:gd name="connsiteY104" fmla="*/ 527169 h 7707990"/>
                <a:gd name="connsiteX105" fmla="*/ 4997496 w 6664687"/>
                <a:gd name="connsiteY105" fmla="*/ 527521 h 7707990"/>
                <a:gd name="connsiteX106" fmla="*/ 5005005 w 6664687"/>
                <a:gd name="connsiteY106" fmla="*/ 523857 h 7707990"/>
                <a:gd name="connsiteX107" fmla="*/ 5030306 w 6664687"/>
                <a:gd name="connsiteY107" fmla="*/ 525448 h 7707990"/>
                <a:gd name="connsiteX108" fmla="*/ 5047204 w 6664687"/>
                <a:gd name="connsiteY108" fmla="*/ 528876 h 7707990"/>
                <a:gd name="connsiteX109" fmla="*/ 5154404 w 6664687"/>
                <a:gd name="connsiteY109" fmla="*/ 531797 h 7707990"/>
                <a:gd name="connsiteX110" fmla="*/ 6125418 w 6664687"/>
                <a:gd name="connsiteY110" fmla="*/ 666848 h 7707990"/>
                <a:gd name="connsiteX111" fmla="*/ 6079215 w 6664687"/>
                <a:gd name="connsiteY111" fmla="*/ 919348 h 7707990"/>
                <a:gd name="connsiteX112" fmla="*/ 6160620 w 6664687"/>
                <a:gd name="connsiteY112" fmla="*/ 1412981 h 7707990"/>
                <a:gd name="connsiteX113" fmla="*/ 6061619 w 6664687"/>
                <a:gd name="connsiteY113" fmla="*/ 1482172 h 7707990"/>
                <a:gd name="connsiteX114" fmla="*/ 5823006 w 6664687"/>
                <a:gd name="connsiteY114" fmla="*/ 1489335 h 7707990"/>
                <a:gd name="connsiteX115" fmla="*/ 5807304 w 6664687"/>
                <a:gd name="connsiteY115" fmla="*/ 1504268 h 7707990"/>
                <a:gd name="connsiteX116" fmla="*/ 5808091 w 6664687"/>
                <a:gd name="connsiteY116" fmla="*/ 1538949 h 7707990"/>
                <a:gd name="connsiteX117" fmla="*/ 5807914 w 6664687"/>
                <a:gd name="connsiteY117" fmla="*/ 1539947 h 7707990"/>
                <a:gd name="connsiteX118" fmla="*/ 5830577 w 6664687"/>
                <a:gd name="connsiteY118" fmla="*/ 1570372 h 7707990"/>
                <a:gd name="connsiteX119" fmla="*/ 6056261 w 6664687"/>
                <a:gd name="connsiteY119" fmla="*/ 1742146 h 7707990"/>
                <a:gd name="connsiteX120" fmla="*/ 6057140 w 6664687"/>
                <a:gd name="connsiteY120" fmla="*/ 1768942 h 7707990"/>
                <a:gd name="connsiteX121" fmla="*/ 6099345 w 6664687"/>
                <a:gd name="connsiteY121" fmla="*/ 1772732 h 7707990"/>
                <a:gd name="connsiteX122" fmla="*/ 6437642 w 6664687"/>
                <a:gd name="connsiteY122" fmla="*/ 1766899 h 7707990"/>
                <a:gd name="connsiteX123" fmla="*/ 6296056 w 6664687"/>
                <a:gd name="connsiteY123" fmla="*/ 1789225 h 7707990"/>
                <a:gd name="connsiteX124" fmla="*/ 6302885 w 6664687"/>
                <a:gd name="connsiteY124" fmla="*/ 1884923 h 7707990"/>
                <a:gd name="connsiteX125" fmla="*/ 6064598 w 6664687"/>
                <a:gd name="connsiteY125" fmla="*/ 1885350 h 7707990"/>
                <a:gd name="connsiteX126" fmla="*/ 6036828 w 6664687"/>
                <a:gd name="connsiteY126" fmla="*/ 1883094 h 7707990"/>
                <a:gd name="connsiteX127" fmla="*/ 6022434 w 6664687"/>
                <a:gd name="connsiteY127" fmla="*/ 1928927 h 7707990"/>
                <a:gd name="connsiteX128" fmla="*/ 6066174 w 6664687"/>
                <a:gd name="connsiteY128" fmla="*/ 1930352 h 7707990"/>
                <a:gd name="connsiteX129" fmla="*/ 6328570 w 6664687"/>
                <a:gd name="connsiteY129" fmla="*/ 1933459 h 7707990"/>
                <a:gd name="connsiteX130" fmla="*/ 6416293 w 6664687"/>
                <a:gd name="connsiteY130" fmla="*/ 2053432 h 7707990"/>
                <a:gd name="connsiteX131" fmla="*/ 6113877 w 6664687"/>
                <a:gd name="connsiteY131" fmla="*/ 2080777 h 7707990"/>
                <a:gd name="connsiteX132" fmla="*/ 5985335 w 6664687"/>
                <a:gd name="connsiteY132" fmla="*/ 2075841 h 7707990"/>
                <a:gd name="connsiteX133" fmla="*/ 5986742 w 6664687"/>
                <a:gd name="connsiteY133" fmla="*/ 2120410 h 7707990"/>
                <a:gd name="connsiteX134" fmla="*/ 6030151 w 6664687"/>
                <a:gd name="connsiteY134" fmla="*/ 2121734 h 7707990"/>
                <a:gd name="connsiteX135" fmla="*/ 5986756 w 6664687"/>
                <a:gd name="connsiteY135" fmla="*/ 2120868 h 7707990"/>
                <a:gd name="connsiteX136" fmla="*/ 5986786 w 6664687"/>
                <a:gd name="connsiteY136" fmla="*/ 2121821 h 7707990"/>
                <a:gd name="connsiteX137" fmla="*/ 6152946 w 6664687"/>
                <a:gd name="connsiteY137" fmla="*/ 2152225 h 7707990"/>
                <a:gd name="connsiteX138" fmla="*/ 6099897 w 6664687"/>
                <a:gd name="connsiteY138" fmla="*/ 2375783 h 7707990"/>
                <a:gd name="connsiteX139" fmla="*/ 6099161 w 6664687"/>
                <a:gd name="connsiteY139" fmla="*/ 2382526 h 7707990"/>
                <a:gd name="connsiteX140" fmla="*/ 6112877 w 6664687"/>
                <a:gd name="connsiteY140" fmla="*/ 2388858 h 7707990"/>
                <a:gd name="connsiteX141" fmla="*/ 6226668 w 6664687"/>
                <a:gd name="connsiteY141" fmla="*/ 2469158 h 7707990"/>
                <a:gd name="connsiteX142" fmla="*/ 6281438 w 6664687"/>
                <a:gd name="connsiteY142" fmla="*/ 2486112 h 7707990"/>
                <a:gd name="connsiteX143" fmla="*/ 6288814 w 6664687"/>
                <a:gd name="connsiteY143" fmla="*/ 2492485 h 7707990"/>
                <a:gd name="connsiteX144" fmla="*/ 6309655 w 6664687"/>
                <a:gd name="connsiteY144" fmla="*/ 2497142 h 7707990"/>
                <a:gd name="connsiteX145" fmla="*/ 6555654 w 6664687"/>
                <a:gd name="connsiteY145" fmla="*/ 2531006 h 7707990"/>
                <a:gd name="connsiteX146" fmla="*/ 6475324 w 6664687"/>
                <a:gd name="connsiteY146" fmla="*/ 2734080 h 7707990"/>
                <a:gd name="connsiteX147" fmla="*/ 6281692 w 6664687"/>
                <a:gd name="connsiteY147" fmla="*/ 2711249 h 7707990"/>
                <a:gd name="connsiteX148" fmla="*/ 6280546 w 6664687"/>
                <a:gd name="connsiteY148" fmla="*/ 2723059 h 7707990"/>
                <a:gd name="connsiteX149" fmla="*/ 6291275 w 6664687"/>
                <a:gd name="connsiteY149" fmla="*/ 2749671 h 7707990"/>
                <a:gd name="connsiteX150" fmla="*/ 6371664 w 6664687"/>
                <a:gd name="connsiteY150" fmla="*/ 2900106 h 7707990"/>
                <a:gd name="connsiteX151" fmla="*/ 6377286 w 6664687"/>
                <a:gd name="connsiteY151" fmla="*/ 2917854 h 7707990"/>
                <a:gd name="connsiteX152" fmla="*/ 6451415 w 6664687"/>
                <a:gd name="connsiteY152" fmla="*/ 2929109 h 7707990"/>
                <a:gd name="connsiteX153" fmla="*/ 6382553 w 6664687"/>
                <a:gd name="connsiteY153" fmla="*/ 2934488 h 7707990"/>
                <a:gd name="connsiteX154" fmla="*/ 6403862 w 6664687"/>
                <a:gd name="connsiteY154" fmla="*/ 3001767 h 7707990"/>
                <a:gd name="connsiteX155" fmla="*/ 6426684 w 6664687"/>
                <a:gd name="connsiteY155" fmla="*/ 3107361 h 7707990"/>
                <a:gd name="connsiteX156" fmla="*/ 6358210 w 6664687"/>
                <a:gd name="connsiteY156" fmla="*/ 3383128 h 7707990"/>
                <a:gd name="connsiteX157" fmla="*/ 6269168 w 6664687"/>
                <a:gd name="connsiteY157" fmla="*/ 3407611 h 7707990"/>
                <a:gd name="connsiteX158" fmla="*/ 6233820 w 6664687"/>
                <a:gd name="connsiteY158" fmla="*/ 3415024 h 7707990"/>
                <a:gd name="connsiteX159" fmla="*/ 6256360 w 6664687"/>
                <a:gd name="connsiteY159" fmla="*/ 3431779 h 7707990"/>
                <a:gd name="connsiteX160" fmla="*/ 6262013 w 6664687"/>
                <a:gd name="connsiteY160" fmla="*/ 3444818 h 7707990"/>
                <a:gd name="connsiteX161" fmla="*/ 6445815 w 6664687"/>
                <a:gd name="connsiteY161" fmla="*/ 3532815 h 7707990"/>
                <a:gd name="connsiteX162" fmla="*/ 6350734 w 6664687"/>
                <a:gd name="connsiteY162" fmla="*/ 3730839 h 7707990"/>
                <a:gd name="connsiteX163" fmla="*/ 6514710 w 6664687"/>
                <a:gd name="connsiteY163" fmla="*/ 4091819 h 7707990"/>
                <a:gd name="connsiteX164" fmla="*/ 6535750 w 6664687"/>
                <a:gd name="connsiteY164" fmla="*/ 4284599 h 7707990"/>
                <a:gd name="connsiteX165" fmla="*/ 6534658 w 6664687"/>
                <a:gd name="connsiteY165" fmla="*/ 4290788 h 7707990"/>
                <a:gd name="connsiteX166" fmla="*/ 6543341 w 6664687"/>
                <a:gd name="connsiteY166" fmla="*/ 4294441 h 7707990"/>
                <a:gd name="connsiteX167" fmla="*/ 6573307 w 6664687"/>
                <a:gd name="connsiteY167" fmla="*/ 4298468 h 7707990"/>
                <a:gd name="connsiteX168" fmla="*/ 6478227 w 6664687"/>
                <a:gd name="connsiteY168" fmla="*/ 4496493 h 7707990"/>
                <a:gd name="connsiteX169" fmla="*/ 6642202 w 6664687"/>
                <a:gd name="connsiteY169" fmla="*/ 4857473 h 7707990"/>
                <a:gd name="connsiteX170" fmla="*/ 6602856 w 6664687"/>
                <a:gd name="connsiteY170" fmla="*/ 5147948 h 7707990"/>
                <a:gd name="connsiteX171" fmla="*/ 6482874 w 6664687"/>
                <a:gd name="connsiteY171" fmla="*/ 5191042 h 7707990"/>
                <a:gd name="connsiteX172" fmla="*/ 6474377 w 6664687"/>
                <a:gd name="connsiteY172" fmla="*/ 5193567 h 7707990"/>
                <a:gd name="connsiteX173" fmla="*/ 6488089 w 6664687"/>
                <a:gd name="connsiteY173" fmla="*/ 5241555 h 7707990"/>
                <a:gd name="connsiteX174" fmla="*/ 6466686 w 6664687"/>
                <a:gd name="connsiteY174" fmla="*/ 5414281 h 7707990"/>
                <a:gd name="connsiteX175" fmla="*/ 6443000 w 6664687"/>
                <a:gd name="connsiteY175" fmla="*/ 5427762 h 7707990"/>
                <a:gd name="connsiteX176" fmla="*/ 6438061 w 6664687"/>
                <a:gd name="connsiteY176" fmla="*/ 5435487 h 7707990"/>
                <a:gd name="connsiteX177" fmla="*/ 6390240 w 6664687"/>
                <a:gd name="connsiteY177" fmla="*/ 5582577 h 7707990"/>
                <a:gd name="connsiteX178" fmla="*/ 6496393 w 6664687"/>
                <a:gd name="connsiteY178" fmla="*/ 5716085 h 7707990"/>
                <a:gd name="connsiteX179" fmla="*/ 6505118 w 6664687"/>
                <a:gd name="connsiteY179" fmla="*/ 5732531 h 7707990"/>
                <a:gd name="connsiteX180" fmla="*/ 6580062 w 6664687"/>
                <a:gd name="connsiteY180" fmla="*/ 5730259 h 7707990"/>
                <a:gd name="connsiteX181" fmla="*/ 6513293 w 6664687"/>
                <a:gd name="connsiteY181" fmla="*/ 5747945 h 7707990"/>
                <a:gd name="connsiteX182" fmla="*/ 6546365 w 6664687"/>
                <a:gd name="connsiteY182" fmla="*/ 5810289 h 7707990"/>
                <a:gd name="connsiteX183" fmla="*/ 6587819 w 6664687"/>
                <a:gd name="connsiteY183" fmla="*/ 5910052 h 7707990"/>
                <a:gd name="connsiteX184" fmla="*/ 6570101 w 6664687"/>
                <a:gd name="connsiteY184" fmla="*/ 6193638 h 7707990"/>
                <a:gd name="connsiteX185" fmla="*/ 6150033 w 6664687"/>
                <a:gd name="connsiteY185" fmla="*/ 6377001 h 7707990"/>
                <a:gd name="connsiteX186" fmla="*/ 5870118 w 6664687"/>
                <a:gd name="connsiteY186" fmla="*/ 6649189 h 7707990"/>
                <a:gd name="connsiteX187" fmla="*/ 5782178 w 6664687"/>
                <a:gd name="connsiteY187" fmla="*/ 6659977 h 7707990"/>
                <a:gd name="connsiteX188" fmla="*/ 6002034 w 6664687"/>
                <a:gd name="connsiteY188" fmla="*/ 6837378 h 7707990"/>
                <a:gd name="connsiteX189" fmla="*/ 5880527 w 6664687"/>
                <a:gd name="connsiteY189" fmla="*/ 7030070 h 7707990"/>
                <a:gd name="connsiteX190" fmla="*/ 5746129 w 6664687"/>
                <a:gd name="connsiteY190" fmla="*/ 7157176 h 7707990"/>
                <a:gd name="connsiteX191" fmla="*/ 5491232 w 6664687"/>
                <a:gd name="connsiteY191" fmla="*/ 7283073 h 7707990"/>
                <a:gd name="connsiteX192" fmla="*/ 5238023 w 6664687"/>
                <a:gd name="connsiteY192" fmla="*/ 7276198 h 7707990"/>
                <a:gd name="connsiteX193" fmla="*/ 5235344 w 6664687"/>
                <a:gd name="connsiteY193" fmla="*/ 7275985 h 7707990"/>
                <a:gd name="connsiteX194" fmla="*/ 5234798 w 6664687"/>
                <a:gd name="connsiteY194" fmla="*/ 7322952 h 7707990"/>
                <a:gd name="connsiteX195" fmla="*/ 4854476 w 6664687"/>
                <a:gd name="connsiteY195" fmla="*/ 7365417 h 7707990"/>
                <a:gd name="connsiteX196" fmla="*/ 4980940 w 6664687"/>
                <a:gd name="connsiteY196" fmla="*/ 7365417 h 7707990"/>
                <a:gd name="connsiteX197" fmla="*/ 4559095 w 6664687"/>
                <a:gd name="connsiteY197" fmla="*/ 7450347 h 7707990"/>
                <a:gd name="connsiteX198" fmla="*/ 3207689 w 6664687"/>
                <a:gd name="connsiteY198" fmla="*/ 7536228 h 7707990"/>
                <a:gd name="connsiteX199" fmla="*/ 1643949 w 6664687"/>
                <a:gd name="connsiteY199" fmla="*/ 7707990 h 7707990"/>
                <a:gd name="connsiteX200" fmla="*/ 1643949 w 6664687"/>
                <a:gd name="connsiteY200" fmla="*/ 7451298 h 7707990"/>
                <a:gd name="connsiteX201" fmla="*/ 1588190 w 6664687"/>
                <a:gd name="connsiteY201" fmla="*/ 7401220 h 7707990"/>
                <a:gd name="connsiteX202" fmla="*/ 1558441 w 6664687"/>
                <a:gd name="connsiteY202" fmla="*/ 7363146 h 7707990"/>
                <a:gd name="connsiteX203" fmla="*/ 1331473 w 6664687"/>
                <a:gd name="connsiteY203" fmla="*/ 7373947 h 7707990"/>
                <a:gd name="connsiteX204" fmla="*/ 944742 w 6664687"/>
                <a:gd name="connsiteY204" fmla="*/ 7376631 h 7707990"/>
                <a:gd name="connsiteX205" fmla="*/ 944742 w 6664687"/>
                <a:gd name="connsiteY205" fmla="*/ 7119939 h 7707990"/>
                <a:gd name="connsiteX206" fmla="*/ 775814 w 6664687"/>
                <a:gd name="connsiteY206" fmla="*/ 6649021 h 7707990"/>
                <a:gd name="connsiteX207" fmla="*/ 860744 w 6664687"/>
                <a:gd name="connsiteY207" fmla="*/ 6563140 h 7707990"/>
                <a:gd name="connsiteX208" fmla="*/ 1110242 w 6664687"/>
                <a:gd name="connsiteY208" fmla="*/ 6491079 h 7707990"/>
                <a:gd name="connsiteX209" fmla="*/ 1104920 w 6664687"/>
                <a:gd name="connsiteY209" fmla="*/ 6466666 h 7707990"/>
                <a:gd name="connsiteX210" fmla="*/ 1096327 w 6664687"/>
                <a:gd name="connsiteY210" fmla="*/ 6459243 h 7707990"/>
                <a:gd name="connsiteX211" fmla="*/ 1091115 w 6664687"/>
                <a:gd name="connsiteY211" fmla="*/ 6449698 h 7707990"/>
                <a:gd name="connsiteX212" fmla="*/ 1072137 w 6664687"/>
                <a:gd name="connsiteY212" fmla="*/ 6434794 h 7707990"/>
                <a:gd name="connsiteX213" fmla="*/ 819220 w 6664687"/>
                <a:gd name="connsiteY213" fmla="*/ 6306448 h 7707990"/>
                <a:gd name="connsiteX214" fmla="*/ 813532 w 6664687"/>
                <a:gd name="connsiteY214" fmla="*/ 6280248 h 7707990"/>
                <a:gd name="connsiteX215" fmla="*/ 771335 w 6664687"/>
                <a:gd name="connsiteY215" fmla="*/ 6284116 h 7707990"/>
                <a:gd name="connsiteX216" fmla="*/ 439613 w 6664687"/>
                <a:gd name="connsiteY216" fmla="*/ 6350746 h 7707990"/>
                <a:gd name="connsiteX217" fmla="*/ 574868 w 6664687"/>
                <a:gd name="connsiteY217" fmla="*/ 6303300 h 7707990"/>
                <a:gd name="connsiteX218" fmla="*/ 550925 w 6664687"/>
                <a:gd name="connsiteY218" fmla="*/ 6210394 h 7707990"/>
                <a:gd name="connsiteX219" fmla="*/ 785243 w 6664687"/>
                <a:gd name="connsiteY219" fmla="*/ 6167083 h 7707990"/>
                <a:gd name="connsiteX220" fmla="*/ 812965 w 6664687"/>
                <a:gd name="connsiteY220" fmla="*/ 6164304 h 7707990"/>
                <a:gd name="connsiteX221" fmla="*/ 818875 w 6664687"/>
                <a:gd name="connsiteY221" fmla="*/ 6116628 h 7707990"/>
                <a:gd name="connsiteX222" fmla="*/ 775593 w 6664687"/>
                <a:gd name="connsiteY222" fmla="*/ 6123100 h 7707990"/>
                <a:gd name="connsiteX223" fmla="*/ 516923 w 6664687"/>
                <a:gd name="connsiteY223" fmla="*/ 6167274 h 7707990"/>
                <a:gd name="connsiteX224" fmla="*/ 409038 w 6664687"/>
                <a:gd name="connsiteY224" fmla="*/ 6065050 h 7707990"/>
                <a:gd name="connsiteX225" fmla="*/ 701593 w 6664687"/>
                <a:gd name="connsiteY225" fmla="*/ 5983717 h 7707990"/>
                <a:gd name="connsiteX226" fmla="*/ 780765 w 6664687"/>
                <a:gd name="connsiteY226" fmla="*/ 5972350 h 7707990"/>
                <a:gd name="connsiteX227" fmla="*/ 786870 w 6664687"/>
                <a:gd name="connsiteY227" fmla="*/ 5926798 h 7707990"/>
                <a:gd name="connsiteX228" fmla="*/ 776579 w 6664687"/>
                <a:gd name="connsiteY228" fmla="*/ 5928359 h 7707990"/>
                <a:gd name="connsiteX229" fmla="*/ 786885 w 6664687"/>
                <a:gd name="connsiteY229" fmla="*/ 5926685 h 7707990"/>
                <a:gd name="connsiteX230" fmla="*/ 787718 w 6664687"/>
                <a:gd name="connsiteY230" fmla="*/ 5920469 h 7707990"/>
                <a:gd name="connsiteX231" fmla="*/ 780883 w 6664687"/>
                <a:gd name="connsiteY231" fmla="*/ 5920468 h 7707990"/>
                <a:gd name="connsiteX232" fmla="*/ 650302 w 6664687"/>
                <a:gd name="connsiteY232" fmla="*/ 5920469 h 7707990"/>
                <a:gd name="connsiteX233" fmla="*/ 662244 w 6664687"/>
                <a:gd name="connsiteY233" fmla="*/ 5691013 h 7707990"/>
                <a:gd name="connsiteX234" fmla="*/ 661755 w 6664687"/>
                <a:gd name="connsiteY234" fmla="*/ 5684248 h 7707990"/>
                <a:gd name="connsiteX235" fmla="*/ 647123 w 6664687"/>
                <a:gd name="connsiteY235" fmla="*/ 5680489 h 7707990"/>
                <a:gd name="connsiteX236" fmla="*/ 520737 w 6664687"/>
                <a:gd name="connsiteY236" fmla="*/ 5621981 h 7707990"/>
                <a:gd name="connsiteX237" fmla="*/ 463810 w 6664687"/>
                <a:gd name="connsiteY237" fmla="*/ 5615164 h 7707990"/>
                <a:gd name="connsiteX238" fmla="*/ 455407 w 6664687"/>
                <a:gd name="connsiteY238" fmla="*/ 5610222 h 7707990"/>
                <a:gd name="connsiteX239" fmla="*/ 434068 w 6664687"/>
                <a:gd name="connsiteY239" fmla="*/ 5609392 h 7707990"/>
                <a:gd name="connsiteX240" fmla="*/ 185992 w 6664687"/>
                <a:gd name="connsiteY240" fmla="*/ 5620360 h 7707990"/>
                <a:gd name="connsiteX241" fmla="*/ 228457 w 6664687"/>
                <a:gd name="connsiteY241" fmla="*/ 5406144 h 7707990"/>
                <a:gd name="connsiteX242" fmla="*/ 423036 w 6664687"/>
                <a:gd name="connsiteY242" fmla="*/ 5393750 h 7707990"/>
                <a:gd name="connsiteX243" fmla="*/ 422038 w 6664687"/>
                <a:gd name="connsiteY243" fmla="*/ 5381926 h 7707990"/>
                <a:gd name="connsiteX244" fmla="*/ 406693 w 6664687"/>
                <a:gd name="connsiteY244" fmla="*/ 5357680 h 7707990"/>
                <a:gd name="connsiteX245" fmla="*/ 300540 w 6664687"/>
                <a:gd name="connsiteY245" fmla="*/ 5224172 h 7707990"/>
                <a:gd name="connsiteX246" fmla="*/ 291815 w 6664687"/>
                <a:gd name="connsiteY246" fmla="*/ 5207724 h 7707990"/>
                <a:gd name="connsiteX247" fmla="*/ 216871 w 6664687"/>
                <a:gd name="connsiteY247" fmla="*/ 5209997 h 7707990"/>
                <a:gd name="connsiteX248" fmla="*/ 283640 w 6664687"/>
                <a:gd name="connsiteY248" fmla="*/ 5192310 h 7707990"/>
                <a:gd name="connsiteX249" fmla="*/ 250569 w 6664687"/>
                <a:gd name="connsiteY249" fmla="*/ 5129967 h 7707990"/>
                <a:gd name="connsiteX250" fmla="*/ 209113 w 6664687"/>
                <a:gd name="connsiteY250" fmla="*/ 5030205 h 7707990"/>
                <a:gd name="connsiteX251" fmla="*/ 226832 w 6664687"/>
                <a:gd name="connsiteY251" fmla="*/ 4746617 h 7707990"/>
                <a:gd name="connsiteX252" fmla="*/ 564802 w 6664687"/>
                <a:gd name="connsiteY252" fmla="*/ 4603828 h 7707990"/>
                <a:gd name="connsiteX253" fmla="*/ 566294 w 6664687"/>
                <a:gd name="connsiteY253" fmla="*/ 4603155 h 7707990"/>
                <a:gd name="connsiteX254" fmla="*/ 562587 w 6664687"/>
                <a:gd name="connsiteY254" fmla="*/ 4603155 h 7707990"/>
                <a:gd name="connsiteX255" fmla="*/ 478128 w 6664687"/>
                <a:gd name="connsiteY255" fmla="*/ 4603155 h 7707990"/>
                <a:gd name="connsiteX256" fmla="*/ 490070 w 6664687"/>
                <a:gd name="connsiteY256" fmla="*/ 4373700 h 7707990"/>
                <a:gd name="connsiteX257" fmla="*/ 489581 w 6664687"/>
                <a:gd name="connsiteY257" fmla="*/ 4366935 h 7707990"/>
                <a:gd name="connsiteX258" fmla="*/ 474949 w 6664687"/>
                <a:gd name="connsiteY258" fmla="*/ 4363175 h 7707990"/>
                <a:gd name="connsiteX259" fmla="*/ 348563 w 6664687"/>
                <a:gd name="connsiteY259" fmla="*/ 4304668 h 7707990"/>
                <a:gd name="connsiteX260" fmla="*/ 291636 w 6664687"/>
                <a:gd name="connsiteY260" fmla="*/ 4297850 h 7707990"/>
                <a:gd name="connsiteX261" fmla="*/ 283233 w 6664687"/>
                <a:gd name="connsiteY261" fmla="*/ 4292908 h 7707990"/>
                <a:gd name="connsiteX262" fmla="*/ 261894 w 6664687"/>
                <a:gd name="connsiteY262" fmla="*/ 4292079 h 7707990"/>
                <a:gd name="connsiteX263" fmla="*/ 13818 w 6664687"/>
                <a:gd name="connsiteY263" fmla="*/ 4303047 h 7707990"/>
                <a:gd name="connsiteX264" fmla="*/ 3198 w 6664687"/>
                <a:gd name="connsiteY264" fmla="*/ 4179662 h 77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6664687" h="7707990">
                  <a:moveTo>
                    <a:pt x="3198" y="4179662"/>
                  </a:moveTo>
                  <a:cubicBezTo>
                    <a:pt x="3197" y="4142150"/>
                    <a:pt x="13813" y="4110063"/>
                    <a:pt x="56283" y="4088831"/>
                  </a:cubicBezTo>
                  <a:lnTo>
                    <a:pt x="250862" y="4076437"/>
                  </a:lnTo>
                  <a:lnTo>
                    <a:pt x="249864" y="4064613"/>
                  </a:lnTo>
                  <a:cubicBezTo>
                    <a:pt x="247135" y="4056578"/>
                    <a:pt x="242186" y="4048508"/>
                    <a:pt x="234519" y="4040367"/>
                  </a:cubicBezTo>
                  <a:cubicBezTo>
                    <a:pt x="200976" y="4014436"/>
                    <a:pt x="163444" y="3965686"/>
                    <a:pt x="128366" y="3906859"/>
                  </a:cubicBezTo>
                  <a:lnTo>
                    <a:pt x="119641" y="3890412"/>
                  </a:lnTo>
                  <a:lnTo>
                    <a:pt x="44697" y="3892684"/>
                  </a:lnTo>
                  <a:lnTo>
                    <a:pt x="111466" y="3874997"/>
                  </a:lnTo>
                  <a:lnTo>
                    <a:pt x="78395" y="3812654"/>
                  </a:lnTo>
                  <a:cubicBezTo>
                    <a:pt x="62889" y="3779795"/>
                    <a:pt x="48802" y="3746010"/>
                    <a:pt x="36939" y="3712892"/>
                  </a:cubicBezTo>
                  <a:cubicBezTo>
                    <a:pt x="-10624" y="3579512"/>
                    <a:pt x="-19757" y="3453646"/>
                    <a:pt x="54658" y="3429304"/>
                  </a:cubicBezTo>
                  <a:cubicBezTo>
                    <a:pt x="116076" y="3388146"/>
                    <a:pt x="415233" y="3287923"/>
                    <a:pt x="474726" y="3245942"/>
                  </a:cubicBezTo>
                  <a:cubicBezTo>
                    <a:pt x="489356" y="3249182"/>
                    <a:pt x="526671" y="3225848"/>
                    <a:pt x="569738" y="3190118"/>
                  </a:cubicBezTo>
                  <a:lnTo>
                    <a:pt x="574439" y="3185950"/>
                  </a:lnTo>
                  <a:lnTo>
                    <a:pt x="565419" y="3186481"/>
                  </a:lnTo>
                  <a:cubicBezTo>
                    <a:pt x="519894" y="3179772"/>
                    <a:pt x="488080" y="3165644"/>
                    <a:pt x="468719" y="3149045"/>
                  </a:cubicBezTo>
                  <a:lnTo>
                    <a:pt x="455702" y="3134338"/>
                  </a:lnTo>
                  <a:lnTo>
                    <a:pt x="445297" y="3136567"/>
                  </a:lnTo>
                  <a:cubicBezTo>
                    <a:pt x="388172" y="3149454"/>
                    <a:pt x="332459" y="3162647"/>
                    <a:pt x="283669" y="3170801"/>
                  </a:cubicBezTo>
                  <a:cubicBezTo>
                    <a:pt x="331908" y="3138011"/>
                    <a:pt x="375471" y="3131140"/>
                    <a:pt x="418924" y="3123355"/>
                  </a:cubicBezTo>
                  <a:cubicBezTo>
                    <a:pt x="467162" y="3090564"/>
                    <a:pt x="346262" y="3063026"/>
                    <a:pt x="394981" y="3030449"/>
                  </a:cubicBezTo>
                  <a:cubicBezTo>
                    <a:pt x="464193" y="3000854"/>
                    <a:pt x="552822" y="2993683"/>
                    <a:pt x="629299" y="2987138"/>
                  </a:cubicBezTo>
                  <a:lnTo>
                    <a:pt x="657022" y="2984359"/>
                  </a:lnTo>
                  <a:lnTo>
                    <a:pt x="662931" y="2936683"/>
                  </a:lnTo>
                  <a:lnTo>
                    <a:pt x="619649" y="2943155"/>
                  </a:lnTo>
                  <a:cubicBezTo>
                    <a:pt x="533575" y="2956959"/>
                    <a:pt x="459278" y="2971326"/>
                    <a:pt x="360979" y="2987329"/>
                  </a:cubicBezTo>
                  <a:cubicBezTo>
                    <a:pt x="234332" y="2984373"/>
                    <a:pt x="204114" y="2919320"/>
                    <a:pt x="253095" y="2885105"/>
                  </a:cubicBezTo>
                  <a:cubicBezTo>
                    <a:pt x="345936" y="2844579"/>
                    <a:pt x="446479" y="2820598"/>
                    <a:pt x="545649" y="2803773"/>
                  </a:cubicBezTo>
                  <a:lnTo>
                    <a:pt x="633455" y="2791166"/>
                  </a:lnTo>
                  <a:lnTo>
                    <a:pt x="622724" y="2785565"/>
                  </a:lnTo>
                  <a:cubicBezTo>
                    <a:pt x="620587" y="2778235"/>
                    <a:pt x="619968" y="2770389"/>
                    <a:pt x="620636" y="2762187"/>
                  </a:cubicBezTo>
                  <a:lnTo>
                    <a:pt x="623781" y="2747937"/>
                  </a:lnTo>
                  <a:lnTo>
                    <a:pt x="620636" y="2748414"/>
                  </a:lnTo>
                  <a:lnTo>
                    <a:pt x="623789" y="2747902"/>
                  </a:lnTo>
                  <a:lnTo>
                    <a:pt x="625417" y="2740524"/>
                  </a:lnTo>
                  <a:lnTo>
                    <a:pt x="624940" y="2740524"/>
                  </a:lnTo>
                  <a:cubicBezTo>
                    <a:pt x="581413" y="2740524"/>
                    <a:pt x="526207" y="2740524"/>
                    <a:pt x="494359" y="2740524"/>
                  </a:cubicBezTo>
                  <a:cubicBezTo>
                    <a:pt x="462503" y="2676113"/>
                    <a:pt x="502317" y="2563400"/>
                    <a:pt x="506300" y="2511069"/>
                  </a:cubicBezTo>
                  <a:lnTo>
                    <a:pt x="505811" y="2504304"/>
                  </a:lnTo>
                  <a:lnTo>
                    <a:pt x="491179" y="2500544"/>
                  </a:lnTo>
                  <a:cubicBezTo>
                    <a:pt x="416550" y="2478714"/>
                    <a:pt x="359116" y="2455760"/>
                    <a:pt x="364793" y="2442037"/>
                  </a:cubicBezTo>
                  <a:cubicBezTo>
                    <a:pt x="341537" y="2444633"/>
                    <a:pt x="323415" y="2441391"/>
                    <a:pt x="307867" y="2435219"/>
                  </a:cubicBezTo>
                  <a:lnTo>
                    <a:pt x="299463" y="2430277"/>
                  </a:lnTo>
                  <a:lnTo>
                    <a:pt x="278124" y="2429448"/>
                  </a:lnTo>
                  <a:cubicBezTo>
                    <a:pt x="198969" y="2429564"/>
                    <a:pt x="114507" y="2440416"/>
                    <a:pt x="30048" y="2440416"/>
                  </a:cubicBezTo>
                  <a:cubicBezTo>
                    <a:pt x="30048" y="2397481"/>
                    <a:pt x="19430" y="2354543"/>
                    <a:pt x="19429" y="2317030"/>
                  </a:cubicBezTo>
                  <a:cubicBezTo>
                    <a:pt x="19427" y="2279518"/>
                    <a:pt x="30043" y="2247431"/>
                    <a:pt x="72513" y="2226199"/>
                  </a:cubicBezTo>
                  <a:lnTo>
                    <a:pt x="267093" y="2213805"/>
                  </a:lnTo>
                  <a:lnTo>
                    <a:pt x="266094" y="2201981"/>
                  </a:lnTo>
                  <a:cubicBezTo>
                    <a:pt x="263366" y="2193946"/>
                    <a:pt x="258416" y="2185876"/>
                    <a:pt x="250750" y="2177735"/>
                  </a:cubicBezTo>
                  <a:cubicBezTo>
                    <a:pt x="217206" y="2151805"/>
                    <a:pt x="179675" y="2103054"/>
                    <a:pt x="144597" y="2044227"/>
                  </a:cubicBezTo>
                  <a:lnTo>
                    <a:pt x="135872" y="2027780"/>
                  </a:lnTo>
                  <a:lnTo>
                    <a:pt x="60927" y="2030052"/>
                  </a:lnTo>
                  <a:lnTo>
                    <a:pt x="127697" y="2012366"/>
                  </a:lnTo>
                  <a:lnTo>
                    <a:pt x="94626" y="1950022"/>
                  </a:lnTo>
                  <a:cubicBezTo>
                    <a:pt x="79120" y="1917163"/>
                    <a:pt x="65032" y="1883378"/>
                    <a:pt x="53170" y="1850260"/>
                  </a:cubicBezTo>
                  <a:cubicBezTo>
                    <a:pt x="5606" y="1716880"/>
                    <a:pt x="-3526" y="1591014"/>
                    <a:pt x="70888" y="1566672"/>
                  </a:cubicBezTo>
                  <a:cubicBezTo>
                    <a:pt x="132306" y="1525514"/>
                    <a:pt x="431463" y="1425291"/>
                    <a:pt x="490957" y="1383310"/>
                  </a:cubicBezTo>
                  <a:cubicBezTo>
                    <a:pt x="505587" y="1386550"/>
                    <a:pt x="542901" y="1363216"/>
                    <a:pt x="585969" y="1327486"/>
                  </a:cubicBezTo>
                  <a:lnTo>
                    <a:pt x="590670" y="1323318"/>
                  </a:lnTo>
                  <a:lnTo>
                    <a:pt x="581649" y="1323849"/>
                  </a:lnTo>
                  <a:cubicBezTo>
                    <a:pt x="460249" y="1305959"/>
                    <a:pt x="436349" y="1235308"/>
                    <a:pt x="486086" y="1205751"/>
                  </a:cubicBezTo>
                  <a:cubicBezTo>
                    <a:pt x="532265" y="1190287"/>
                    <a:pt x="579966" y="1179317"/>
                    <a:pt x="628195" y="1171495"/>
                  </a:cubicBezTo>
                  <a:lnTo>
                    <a:pt x="743438" y="1159307"/>
                  </a:lnTo>
                  <a:lnTo>
                    <a:pt x="748793" y="1152029"/>
                  </a:lnTo>
                  <a:cubicBezTo>
                    <a:pt x="758231" y="1137497"/>
                    <a:pt x="765800" y="1123686"/>
                    <a:pt x="770871" y="1111121"/>
                  </a:cubicBezTo>
                  <a:cubicBezTo>
                    <a:pt x="800334" y="1116376"/>
                    <a:pt x="829313" y="1121917"/>
                    <a:pt x="846278" y="1113683"/>
                  </a:cubicBezTo>
                  <a:lnTo>
                    <a:pt x="851868" y="1107731"/>
                  </a:lnTo>
                  <a:lnTo>
                    <a:pt x="849838" y="1107811"/>
                  </a:lnTo>
                  <a:lnTo>
                    <a:pt x="851891" y="1107705"/>
                  </a:lnTo>
                  <a:lnTo>
                    <a:pt x="858813" y="1100334"/>
                  </a:lnTo>
                  <a:cubicBezTo>
                    <a:pt x="899652" y="998193"/>
                    <a:pt x="704925" y="965622"/>
                    <a:pt x="638954" y="922934"/>
                  </a:cubicBezTo>
                  <a:cubicBezTo>
                    <a:pt x="621857" y="864291"/>
                    <a:pt x="701934" y="772622"/>
                    <a:pt x="760463" y="730242"/>
                  </a:cubicBezTo>
                  <a:cubicBezTo>
                    <a:pt x="760463" y="730242"/>
                    <a:pt x="817420" y="667154"/>
                    <a:pt x="894859" y="603136"/>
                  </a:cubicBezTo>
                  <a:cubicBezTo>
                    <a:pt x="972298" y="539108"/>
                    <a:pt x="1069106" y="476292"/>
                    <a:pt x="1149756" y="477238"/>
                  </a:cubicBezTo>
                  <a:cubicBezTo>
                    <a:pt x="1230807" y="477706"/>
                    <a:pt x="1316107" y="479750"/>
                    <a:pt x="1402965" y="484114"/>
                  </a:cubicBezTo>
                  <a:lnTo>
                    <a:pt x="1632918" y="502321"/>
                  </a:lnTo>
                  <a:lnTo>
                    <a:pt x="1615383" y="492350"/>
                  </a:lnTo>
                  <a:cubicBezTo>
                    <a:pt x="1589350" y="470479"/>
                    <a:pt x="1575127" y="445315"/>
                    <a:pt x="1557184" y="432735"/>
                  </a:cubicBezTo>
                  <a:cubicBezTo>
                    <a:pt x="1507257" y="381336"/>
                    <a:pt x="1401013" y="371550"/>
                    <a:pt x="1275047" y="373506"/>
                  </a:cubicBezTo>
                  <a:cubicBezTo>
                    <a:pt x="1149460" y="373804"/>
                    <a:pt x="1003768" y="387492"/>
                    <a:pt x="873685" y="384163"/>
                  </a:cubicBezTo>
                  <a:cubicBezTo>
                    <a:pt x="829167" y="387691"/>
                    <a:pt x="842701" y="336553"/>
                    <a:pt x="849269" y="311326"/>
                  </a:cubicBezTo>
                  <a:cubicBezTo>
                    <a:pt x="664927" y="346137"/>
                    <a:pt x="542504" y="311671"/>
                    <a:pt x="368844" y="301152"/>
                  </a:cubicBezTo>
                  <a:cubicBezTo>
                    <a:pt x="738317" y="229181"/>
                    <a:pt x="1094521" y="216017"/>
                    <a:pt x="1445863" y="214066"/>
                  </a:cubicBezTo>
                  <a:cubicBezTo>
                    <a:pt x="1797239" y="213072"/>
                    <a:pt x="2147335" y="213200"/>
                    <a:pt x="2513860" y="169541"/>
                  </a:cubicBezTo>
                  <a:cubicBezTo>
                    <a:pt x="2600226" y="174045"/>
                    <a:pt x="2582631" y="95875"/>
                    <a:pt x="2669410" y="99699"/>
                  </a:cubicBezTo>
                  <a:lnTo>
                    <a:pt x="2798840" y="109213"/>
                  </a:lnTo>
                  <a:cubicBezTo>
                    <a:pt x="2772890" y="55191"/>
                    <a:pt x="2833378" y="7615"/>
                    <a:pt x="2876816" y="10960"/>
                  </a:cubicBezTo>
                  <a:cubicBezTo>
                    <a:pt x="3283875" y="-12285"/>
                    <a:pt x="3732455" y="-11704"/>
                    <a:pt x="4026836" y="147883"/>
                  </a:cubicBezTo>
                  <a:cubicBezTo>
                    <a:pt x="4143468" y="192059"/>
                    <a:pt x="4255963" y="243173"/>
                    <a:pt x="4422036" y="274541"/>
                  </a:cubicBezTo>
                  <a:cubicBezTo>
                    <a:pt x="4432964" y="249103"/>
                    <a:pt x="4432964" y="249103"/>
                    <a:pt x="4443037" y="224085"/>
                  </a:cubicBezTo>
                  <a:cubicBezTo>
                    <a:pt x="4422448" y="273849"/>
                    <a:pt x="4526301" y="239905"/>
                    <a:pt x="4556394" y="274776"/>
                  </a:cubicBezTo>
                  <a:cubicBezTo>
                    <a:pt x="4545913" y="300479"/>
                    <a:pt x="4545913" y="300479"/>
                    <a:pt x="4535389" y="325229"/>
                  </a:cubicBezTo>
                  <a:cubicBezTo>
                    <a:pt x="4524874" y="349972"/>
                    <a:pt x="4565899" y="359401"/>
                    <a:pt x="4606479" y="368563"/>
                  </a:cubicBezTo>
                  <a:cubicBezTo>
                    <a:pt x="4595552" y="393998"/>
                    <a:pt x="4595552" y="393998"/>
                    <a:pt x="4585032" y="418751"/>
                  </a:cubicBezTo>
                  <a:cubicBezTo>
                    <a:pt x="4676712" y="412324"/>
                    <a:pt x="4737665" y="478755"/>
                    <a:pt x="4839476" y="449236"/>
                  </a:cubicBezTo>
                  <a:cubicBezTo>
                    <a:pt x="4828511" y="473723"/>
                    <a:pt x="4828511" y="473723"/>
                    <a:pt x="4817584" y="499160"/>
                  </a:cubicBezTo>
                  <a:cubicBezTo>
                    <a:pt x="4843148" y="491847"/>
                    <a:pt x="4870546" y="505839"/>
                    <a:pt x="4899368" y="516684"/>
                  </a:cubicBezTo>
                  <a:lnTo>
                    <a:pt x="4940832" y="526852"/>
                  </a:lnTo>
                  <a:lnTo>
                    <a:pt x="4955116" y="526365"/>
                  </a:lnTo>
                  <a:lnTo>
                    <a:pt x="4956168" y="526394"/>
                  </a:lnTo>
                  <a:lnTo>
                    <a:pt x="4966446" y="525460"/>
                  </a:lnTo>
                  <a:cubicBezTo>
                    <a:pt x="4974127" y="523553"/>
                    <a:pt x="4981878" y="520303"/>
                    <a:pt x="4989693" y="515328"/>
                  </a:cubicBezTo>
                  <a:lnTo>
                    <a:pt x="4984598" y="527169"/>
                  </a:lnTo>
                  <a:lnTo>
                    <a:pt x="4997496" y="527521"/>
                  </a:lnTo>
                  <a:lnTo>
                    <a:pt x="5005005" y="523857"/>
                  </a:lnTo>
                  <a:cubicBezTo>
                    <a:pt x="5011880" y="522567"/>
                    <a:pt x="5020152" y="522918"/>
                    <a:pt x="5030306" y="525448"/>
                  </a:cubicBezTo>
                  <a:lnTo>
                    <a:pt x="5047204" y="528876"/>
                  </a:lnTo>
                  <a:lnTo>
                    <a:pt x="5154404" y="531797"/>
                  </a:lnTo>
                  <a:cubicBezTo>
                    <a:pt x="5485979" y="549840"/>
                    <a:pt x="5813857" y="609837"/>
                    <a:pt x="6125418" y="666848"/>
                  </a:cubicBezTo>
                  <a:cubicBezTo>
                    <a:pt x="6109960" y="751326"/>
                    <a:pt x="6045087" y="869933"/>
                    <a:pt x="6079215" y="919348"/>
                  </a:cubicBezTo>
                  <a:cubicBezTo>
                    <a:pt x="6222282" y="1076004"/>
                    <a:pt x="6191365" y="1244960"/>
                    <a:pt x="6160620" y="1412981"/>
                  </a:cubicBezTo>
                  <a:cubicBezTo>
                    <a:pt x="6145162" y="1497460"/>
                    <a:pt x="6036231" y="1390221"/>
                    <a:pt x="6061619" y="1482172"/>
                  </a:cubicBezTo>
                  <a:cubicBezTo>
                    <a:pt x="5983870" y="1467945"/>
                    <a:pt x="5870502" y="1464064"/>
                    <a:pt x="5823006" y="1489335"/>
                  </a:cubicBezTo>
                  <a:lnTo>
                    <a:pt x="5807304" y="1504268"/>
                  </a:lnTo>
                  <a:lnTo>
                    <a:pt x="5808091" y="1538949"/>
                  </a:lnTo>
                  <a:lnTo>
                    <a:pt x="5807914" y="1539947"/>
                  </a:lnTo>
                  <a:lnTo>
                    <a:pt x="5830577" y="1570372"/>
                  </a:lnTo>
                  <a:cubicBezTo>
                    <a:pt x="5856890" y="1662494"/>
                    <a:pt x="6038517" y="1608422"/>
                    <a:pt x="6056261" y="1742146"/>
                  </a:cubicBezTo>
                  <a:lnTo>
                    <a:pt x="6057140" y="1768942"/>
                  </a:lnTo>
                  <a:lnTo>
                    <a:pt x="6099345" y="1772732"/>
                  </a:lnTo>
                  <a:cubicBezTo>
                    <a:pt x="6208930" y="1778698"/>
                    <a:pt x="6338720" y="1765376"/>
                    <a:pt x="6437642" y="1766899"/>
                  </a:cubicBezTo>
                  <a:cubicBezTo>
                    <a:pt x="6384289" y="1790471"/>
                    <a:pt x="6340200" y="1789388"/>
                    <a:pt x="6296056" y="1789225"/>
                  </a:cubicBezTo>
                  <a:cubicBezTo>
                    <a:pt x="6242703" y="1812798"/>
                    <a:pt x="6356673" y="1861647"/>
                    <a:pt x="6302885" y="1884923"/>
                  </a:cubicBezTo>
                  <a:cubicBezTo>
                    <a:pt x="6229476" y="1901577"/>
                    <a:pt x="6141004" y="1892677"/>
                    <a:pt x="6064598" y="1885350"/>
                  </a:cubicBezTo>
                  <a:lnTo>
                    <a:pt x="6036828" y="1883094"/>
                  </a:lnTo>
                  <a:lnTo>
                    <a:pt x="6022434" y="1928927"/>
                  </a:lnTo>
                  <a:lnTo>
                    <a:pt x="6066174" y="1930352"/>
                  </a:lnTo>
                  <a:cubicBezTo>
                    <a:pt x="6153326" y="1932266"/>
                    <a:pt x="6228996" y="1931507"/>
                    <a:pt x="6328570" y="1933459"/>
                  </a:cubicBezTo>
                  <a:cubicBezTo>
                    <a:pt x="6452617" y="1959163"/>
                    <a:pt x="6470632" y="2028592"/>
                    <a:pt x="6416293" y="2053432"/>
                  </a:cubicBezTo>
                  <a:cubicBezTo>
                    <a:pt x="6317673" y="2076585"/>
                    <a:pt x="6214455" y="2082077"/>
                    <a:pt x="6113877" y="2080777"/>
                  </a:cubicBezTo>
                  <a:lnTo>
                    <a:pt x="5985335" y="2075841"/>
                  </a:lnTo>
                  <a:lnTo>
                    <a:pt x="5986742" y="2120410"/>
                  </a:lnTo>
                  <a:lnTo>
                    <a:pt x="6030151" y="2121734"/>
                  </a:lnTo>
                  <a:lnTo>
                    <a:pt x="5986756" y="2120868"/>
                  </a:lnTo>
                  <a:lnTo>
                    <a:pt x="5986786" y="2121821"/>
                  </a:lnTo>
                  <a:cubicBezTo>
                    <a:pt x="6028558" y="2129464"/>
                    <a:pt x="6111174" y="2144582"/>
                    <a:pt x="6152946" y="2152225"/>
                  </a:cubicBezTo>
                  <a:cubicBezTo>
                    <a:pt x="6172687" y="2221318"/>
                    <a:pt x="6113236" y="2325024"/>
                    <a:pt x="6099897" y="2375783"/>
                  </a:cubicBezTo>
                  <a:lnTo>
                    <a:pt x="6099161" y="2382526"/>
                  </a:lnTo>
                  <a:lnTo>
                    <a:pt x="6112877" y="2388858"/>
                  </a:lnTo>
                  <a:cubicBezTo>
                    <a:pt x="6182359" y="2423764"/>
                    <a:pt x="6234722" y="2456681"/>
                    <a:pt x="6226668" y="2469158"/>
                  </a:cubicBezTo>
                  <a:cubicBezTo>
                    <a:pt x="6250012" y="2470791"/>
                    <a:pt x="6267255" y="2477242"/>
                    <a:pt x="6281438" y="2486112"/>
                  </a:cubicBezTo>
                  <a:lnTo>
                    <a:pt x="6288814" y="2492485"/>
                  </a:lnTo>
                  <a:lnTo>
                    <a:pt x="6309655" y="2497142"/>
                  </a:lnTo>
                  <a:cubicBezTo>
                    <a:pt x="6387538" y="2511275"/>
                    <a:pt x="6472574" y="2515803"/>
                    <a:pt x="6555654" y="2531006"/>
                  </a:cubicBezTo>
                  <a:cubicBezTo>
                    <a:pt x="6540197" y="2615474"/>
                    <a:pt x="6566520" y="2707598"/>
                    <a:pt x="6475324" y="2734080"/>
                  </a:cubicBezTo>
                  <a:lnTo>
                    <a:pt x="6281692" y="2711249"/>
                  </a:lnTo>
                  <a:lnTo>
                    <a:pt x="6280546" y="2723059"/>
                  </a:lnTo>
                  <a:cubicBezTo>
                    <a:pt x="6281783" y="2731454"/>
                    <a:pt x="6285199" y="2740283"/>
                    <a:pt x="6291275" y="2749671"/>
                  </a:cubicBezTo>
                  <a:cubicBezTo>
                    <a:pt x="6319603" y="2781215"/>
                    <a:pt x="6347748" y="2835925"/>
                    <a:pt x="6371664" y="2900106"/>
                  </a:cubicBezTo>
                  <a:lnTo>
                    <a:pt x="6377286" y="2917854"/>
                  </a:lnTo>
                  <a:lnTo>
                    <a:pt x="6451415" y="2929109"/>
                  </a:lnTo>
                  <a:lnTo>
                    <a:pt x="6382553" y="2934488"/>
                  </a:lnTo>
                  <a:lnTo>
                    <a:pt x="6403862" y="3001767"/>
                  </a:lnTo>
                  <a:cubicBezTo>
                    <a:pt x="6413200" y="3036880"/>
                    <a:pt x="6420976" y="3072649"/>
                    <a:pt x="6426684" y="3107361"/>
                  </a:cubicBezTo>
                  <a:cubicBezTo>
                    <a:pt x="6449463" y="3247124"/>
                    <a:pt x="6435791" y="3372578"/>
                    <a:pt x="6358210" y="3383128"/>
                  </a:cubicBezTo>
                  <a:cubicBezTo>
                    <a:pt x="6341254" y="3390485"/>
                    <a:pt x="6309018" y="3398800"/>
                    <a:pt x="6269168" y="3407611"/>
                  </a:cubicBezTo>
                  <a:lnTo>
                    <a:pt x="6233820" y="3415024"/>
                  </a:lnTo>
                  <a:lnTo>
                    <a:pt x="6256360" y="3431779"/>
                  </a:lnTo>
                  <a:cubicBezTo>
                    <a:pt x="6261536" y="3437015"/>
                    <a:pt x="6263646" y="3441446"/>
                    <a:pt x="6262013" y="3444818"/>
                  </a:cubicBezTo>
                  <a:cubicBezTo>
                    <a:pt x="6352176" y="3445007"/>
                    <a:pt x="6356073" y="3531931"/>
                    <a:pt x="6445815" y="3532815"/>
                  </a:cubicBezTo>
                  <a:cubicBezTo>
                    <a:pt x="6409898" y="3607264"/>
                    <a:pt x="6296951" y="3656459"/>
                    <a:pt x="6350734" y="3730839"/>
                  </a:cubicBezTo>
                  <a:cubicBezTo>
                    <a:pt x="6411080" y="3792200"/>
                    <a:pt x="6479568" y="3949600"/>
                    <a:pt x="6514710" y="4091819"/>
                  </a:cubicBezTo>
                  <a:cubicBezTo>
                    <a:pt x="6532299" y="4163404"/>
                    <a:pt x="6540810" y="4231925"/>
                    <a:pt x="6535750" y="4284599"/>
                  </a:cubicBezTo>
                  <a:lnTo>
                    <a:pt x="6534658" y="4290788"/>
                  </a:lnTo>
                  <a:lnTo>
                    <a:pt x="6543341" y="4294441"/>
                  </a:lnTo>
                  <a:cubicBezTo>
                    <a:pt x="6552213" y="4296903"/>
                    <a:pt x="6562089" y="4298358"/>
                    <a:pt x="6573307" y="4298468"/>
                  </a:cubicBezTo>
                  <a:cubicBezTo>
                    <a:pt x="6537391" y="4372917"/>
                    <a:pt x="6424443" y="4422112"/>
                    <a:pt x="6478227" y="4496493"/>
                  </a:cubicBezTo>
                  <a:cubicBezTo>
                    <a:pt x="6538572" y="4557854"/>
                    <a:pt x="6607060" y="4715254"/>
                    <a:pt x="6642202" y="4857473"/>
                  </a:cubicBezTo>
                  <a:cubicBezTo>
                    <a:pt x="6677382" y="5000643"/>
                    <a:pt x="6676243" y="5131558"/>
                    <a:pt x="6602856" y="5147948"/>
                  </a:cubicBezTo>
                  <a:cubicBezTo>
                    <a:pt x="6582438" y="5159518"/>
                    <a:pt x="6536936" y="5174649"/>
                    <a:pt x="6482874" y="5191042"/>
                  </a:cubicBezTo>
                  <a:lnTo>
                    <a:pt x="6474377" y="5193567"/>
                  </a:lnTo>
                  <a:lnTo>
                    <a:pt x="6488089" y="5241555"/>
                  </a:lnTo>
                  <a:cubicBezTo>
                    <a:pt x="6504044" y="5318897"/>
                    <a:pt x="6500581" y="5384123"/>
                    <a:pt x="6466686" y="5414281"/>
                  </a:cubicBezTo>
                  <a:lnTo>
                    <a:pt x="6443000" y="5427762"/>
                  </a:lnTo>
                  <a:lnTo>
                    <a:pt x="6438061" y="5435487"/>
                  </a:lnTo>
                  <a:cubicBezTo>
                    <a:pt x="6396097" y="5487492"/>
                    <a:pt x="6344235" y="5533726"/>
                    <a:pt x="6390240" y="5582577"/>
                  </a:cubicBezTo>
                  <a:cubicBezTo>
                    <a:pt x="6423782" y="5608506"/>
                    <a:pt x="6461315" y="5657258"/>
                    <a:pt x="6496393" y="5716085"/>
                  </a:cubicBezTo>
                  <a:lnTo>
                    <a:pt x="6505118" y="5732531"/>
                  </a:lnTo>
                  <a:lnTo>
                    <a:pt x="6580062" y="5730259"/>
                  </a:lnTo>
                  <a:lnTo>
                    <a:pt x="6513293" y="5747945"/>
                  </a:lnTo>
                  <a:lnTo>
                    <a:pt x="6546365" y="5810289"/>
                  </a:lnTo>
                  <a:cubicBezTo>
                    <a:pt x="6561869" y="5843148"/>
                    <a:pt x="6575957" y="5876933"/>
                    <a:pt x="6587819" y="5910052"/>
                  </a:cubicBezTo>
                  <a:cubicBezTo>
                    <a:pt x="6635383" y="6043431"/>
                    <a:pt x="6644516" y="6169298"/>
                    <a:pt x="6570101" y="6193638"/>
                  </a:cubicBezTo>
                  <a:cubicBezTo>
                    <a:pt x="6508681" y="6234797"/>
                    <a:pt x="6209527" y="6335020"/>
                    <a:pt x="6150033" y="6377001"/>
                  </a:cubicBezTo>
                  <a:cubicBezTo>
                    <a:pt x="6111021" y="6368362"/>
                    <a:pt x="5910697" y="6548677"/>
                    <a:pt x="5870118" y="6649189"/>
                  </a:cubicBezTo>
                  <a:cubicBezTo>
                    <a:pt x="5830836" y="6642184"/>
                    <a:pt x="5792414" y="6634665"/>
                    <a:pt x="5782178" y="6659977"/>
                  </a:cubicBezTo>
                  <a:cubicBezTo>
                    <a:pt x="5741337" y="6762118"/>
                    <a:pt x="5936063" y="6794689"/>
                    <a:pt x="6002034" y="6837378"/>
                  </a:cubicBezTo>
                  <a:cubicBezTo>
                    <a:pt x="6019132" y="6896021"/>
                    <a:pt x="5939056" y="6987689"/>
                    <a:pt x="5880527" y="7030070"/>
                  </a:cubicBezTo>
                  <a:cubicBezTo>
                    <a:pt x="5880527" y="7030070"/>
                    <a:pt x="5823569" y="7093157"/>
                    <a:pt x="5746129" y="7157176"/>
                  </a:cubicBezTo>
                  <a:cubicBezTo>
                    <a:pt x="5668693" y="7221202"/>
                    <a:pt x="5571883" y="7284019"/>
                    <a:pt x="5491232" y="7283073"/>
                  </a:cubicBezTo>
                  <a:cubicBezTo>
                    <a:pt x="5410182" y="7282606"/>
                    <a:pt x="5324882" y="7280561"/>
                    <a:pt x="5238023" y="7276198"/>
                  </a:cubicBezTo>
                  <a:lnTo>
                    <a:pt x="5235344" y="7275985"/>
                  </a:lnTo>
                  <a:lnTo>
                    <a:pt x="5234798" y="7322952"/>
                  </a:lnTo>
                  <a:cubicBezTo>
                    <a:pt x="5108334" y="7365417"/>
                    <a:pt x="4980939" y="7237071"/>
                    <a:pt x="4854476" y="7365417"/>
                  </a:cubicBezTo>
                  <a:cubicBezTo>
                    <a:pt x="4896941" y="7365417"/>
                    <a:pt x="4938465" y="7365417"/>
                    <a:pt x="4980940" y="7365417"/>
                  </a:cubicBezTo>
                  <a:cubicBezTo>
                    <a:pt x="4896941" y="7579644"/>
                    <a:pt x="4685548" y="7407882"/>
                    <a:pt x="4559095" y="7450347"/>
                  </a:cubicBezTo>
                  <a:cubicBezTo>
                    <a:pt x="4141025" y="7591910"/>
                    <a:pt x="3629534" y="7407882"/>
                    <a:pt x="3207689" y="7536228"/>
                  </a:cubicBezTo>
                  <a:cubicBezTo>
                    <a:pt x="2699963" y="7707990"/>
                    <a:pt x="2150724" y="7707990"/>
                    <a:pt x="1643949" y="7707990"/>
                  </a:cubicBezTo>
                  <a:cubicBezTo>
                    <a:pt x="1643949" y="7622109"/>
                    <a:pt x="1686414" y="7493763"/>
                    <a:pt x="1643949" y="7451298"/>
                  </a:cubicBezTo>
                  <a:cubicBezTo>
                    <a:pt x="1622833" y="7435255"/>
                    <a:pt x="1604357" y="7418533"/>
                    <a:pt x="1588190" y="7401220"/>
                  </a:cubicBezTo>
                  <a:lnTo>
                    <a:pt x="1558441" y="7363146"/>
                  </a:lnTo>
                  <a:lnTo>
                    <a:pt x="1331473" y="7373947"/>
                  </a:lnTo>
                  <a:cubicBezTo>
                    <a:pt x="1200783" y="7376631"/>
                    <a:pt x="1071436" y="7376631"/>
                    <a:pt x="944742" y="7376631"/>
                  </a:cubicBezTo>
                  <a:cubicBezTo>
                    <a:pt x="944742" y="7290750"/>
                    <a:pt x="987207" y="7162404"/>
                    <a:pt x="944742" y="7119939"/>
                  </a:cubicBezTo>
                  <a:cubicBezTo>
                    <a:pt x="775814" y="6991593"/>
                    <a:pt x="775814" y="6819831"/>
                    <a:pt x="775814" y="6649021"/>
                  </a:cubicBezTo>
                  <a:cubicBezTo>
                    <a:pt x="775814" y="6563139"/>
                    <a:pt x="902268" y="6649020"/>
                    <a:pt x="860744" y="6563140"/>
                  </a:cubicBezTo>
                  <a:cubicBezTo>
                    <a:pt x="955591" y="6563140"/>
                    <a:pt x="1098211" y="6539253"/>
                    <a:pt x="1110242" y="6491079"/>
                  </a:cubicBezTo>
                  <a:lnTo>
                    <a:pt x="1104920" y="6466666"/>
                  </a:lnTo>
                  <a:lnTo>
                    <a:pt x="1096327" y="6459243"/>
                  </a:lnTo>
                  <a:lnTo>
                    <a:pt x="1091115" y="6449698"/>
                  </a:lnTo>
                  <a:lnTo>
                    <a:pt x="1072137" y="6434794"/>
                  </a:lnTo>
                  <a:cubicBezTo>
                    <a:pt x="1029672" y="6348913"/>
                    <a:pt x="860744" y="6434794"/>
                    <a:pt x="819220" y="6306448"/>
                  </a:cubicBezTo>
                  <a:lnTo>
                    <a:pt x="813532" y="6280248"/>
                  </a:lnTo>
                  <a:lnTo>
                    <a:pt x="771335" y="6284116"/>
                  </a:lnTo>
                  <a:cubicBezTo>
                    <a:pt x="662465" y="6297972"/>
                    <a:pt x="537193" y="6334439"/>
                    <a:pt x="439613" y="6350746"/>
                  </a:cubicBezTo>
                  <a:cubicBezTo>
                    <a:pt x="487852" y="6317956"/>
                    <a:pt x="531415" y="6311085"/>
                    <a:pt x="574868" y="6303300"/>
                  </a:cubicBezTo>
                  <a:cubicBezTo>
                    <a:pt x="623106" y="6270508"/>
                    <a:pt x="502205" y="6242971"/>
                    <a:pt x="550925" y="6210394"/>
                  </a:cubicBezTo>
                  <a:cubicBezTo>
                    <a:pt x="620137" y="6180798"/>
                    <a:pt x="708766" y="6173627"/>
                    <a:pt x="785243" y="6167083"/>
                  </a:cubicBezTo>
                  <a:lnTo>
                    <a:pt x="812965" y="6164304"/>
                  </a:lnTo>
                  <a:lnTo>
                    <a:pt x="818875" y="6116628"/>
                  </a:lnTo>
                  <a:lnTo>
                    <a:pt x="775593" y="6123100"/>
                  </a:lnTo>
                  <a:cubicBezTo>
                    <a:pt x="689519" y="6136903"/>
                    <a:pt x="615222" y="6151271"/>
                    <a:pt x="516923" y="6167274"/>
                  </a:cubicBezTo>
                  <a:cubicBezTo>
                    <a:pt x="390275" y="6164318"/>
                    <a:pt x="360058" y="6099265"/>
                    <a:pt x="409038" y="6065050"/>
                  </a:cubicBezTo>
                  <a:cubicBezTo>
                    <a:pt x="501880" y="6024524"/>
                    <a:pt x="602423" y="6000543"/>
                    <a:pt x="701593" y="5983717"/>
                  </a:cubicBezTo>
                  <a:lnTo>
                    <a:pt x="780765" y="5972350"/>
                  </a:lnTo>
                  <a:lnTo>
                    <a:pt x="786870" y="5926798"/>
                  </a:lnTo>
                  <a:lnTo>
                    <a:pt x="776579" y="5928359"/>
                  </a:lnTo>
                  <a:lnTo>
                    <a:pt x="786885" y="5926685"/>
                  </a:lnTo>
                  <a:lnTo>
                    <a:pt x="787718" y="5920469"/>
                  </a:lnTo>
                  <a:lnTo>
                    <a:pt x="780883" y="5920468"/>
                  </a:lnTo>
                  <a:cubicBezTo>
                    <a:pt x="737356" y="5920468"/>
                    <a:pt x="682150" y="5920469"/>
                    <a:pt x="650302" y="5920469"/>
                  </a:cubicBezTo>
                  <a:cubicBezTo>
                    <a:pt x="618446" y="5856058"/>
                    <a:pt x="658260" y="5743345"/>
                    <a:pt x="662244" y="5691013"/>
                  </a:cubicBezTo>
                  <a:lnTo>
                    <a:pt x="661755" y="5684248"/>
                  </a:lnTo>
                  <a:lnTo>
                    <a:pt x="647123" y="5680489"/>
                  </a:lnTo>
                  <a:cubicBezTo>
                    <a:pt x="572493" y="5658659"/>
                    <a:pt x="515060" y="5635705"/>
                    <a:pt x="520737" y="5621981"/>
                  </a:cubicBezTo>
                  <a:cubicBezTo>
                    <a:pt x="497480" y="5624578"/>
                    <a:pt x="479358" y="5621336"/>
                    <a:pt x="463810" y="5615164"/>
                  </a:cubicBezTo>
                  <a:lnTo>
                    <a:pt x="455407" y="5610222"/>
                  </a:lnTo>
                  <a:lnTo>
                    <a:pt x="434068" y="5609392"/>
                  </a:lnTo>
                  <a:cubicBezTo>
                    <a:pt x="354913" y="5609509"/>
                    <a:pt x="270451" y="5620361"/>
                    <a:pt x="185992" y="5620360"/>
                  </a:cubicBezTo>
                  <a:cubicBezTo>
                    <a:pt x="185992" y="5534490"/>
                    <a:pt x="143517" y="5448609"/>
                    <a:pt x="228457" y="5406144"/>
                  </a:cubicBezTo>
                  <a:lnTo>
                    <a:pt x="423036" y="5393750"/>
                  </a:lnTo>
                  <a:lnTo>
                    <a:pt x="422038" y="5381926"/>
                  </a:lnTo>
                  <a:cubicBezTo>
                    <a:pt x="419309" y="5373891"/>
                    <a:pt x="414360" y="5365821"/>
                    <a:pt x="406693" y="5357680"/>
                  </a:cubicBezTo>
                  <a:cubicBezTo>
                    <a:pt x="373150" y="5331750"/>
                    <a:pt x="335618" y="5282999"/>
                    <a:pt x="300540" y="5224172"/>
                  </a:cubicBezTo>
                  <a:lnTo>
                    <a:pt x="291815" y="5207724"/>
                  </a:lnTo>
                  <a:lnTo>
                    <a:pt x="216871" y="5209997"/>
                  </a:lnTo>
                  <a:lnTo>
                    <a:pt x="283640" y="5192310"/>
                  </a:lnTo>
                  <a:lnTo>
                    <a:pt x="250569" y="5129967"/>
                  </a:lnTo>
                  <a:cubicBezTo>
                    <a:pt x="235063" y="5097108"/>
                    <a:pt x="220976" y="5063323"/>
                    <a:pt x="209113" y="5030205"/>
                  </a:cubicBezTo>
                  <a:cubicBezTo>
                    <a:pt x="161550" y="4896825"/>
                    <a:pt x="152417" y="4770959"/>
                    <a:pt x="226832" y="4746617"/>
                  </a:cubicBezTo>
                  <a:cubicBezTo>
                    <a:pt x="272895" y="4715748"/>
                    <a:pt x="452687" y="4651656"/>
                    <a:pt x="564802" y="4603828"/>
                  </a:cubicBezTo>
                  <a:lnTo>
                    <a:pt x="566294" y="4603155"/>
                  </a:lnTo>
                  <a:lnTo>
                    <a:pt x="562587" y="4603155"/>
                  </a:lnTo>
                  <a:cubicBezTo>
                    <a:pt x="530974" y="4603155"/>
                    <a:pt x="499361" y="4603155"/>
                    <a:pt x="478128" y="4603155"/>
                  </a:cubicBezTo>
                  <a:cubicBezTo>
                    <a:pt x="446272" y="4538744"/>
                    <a:pt x="486086" y="4426031"/>
                    <a:pt x="490070" y="4373700"/>
                  </a:cubicBezTo>
                  <a:lnTo>
                    <a:pt x="489581" y="4366935"/>
                  </a:lnTo>
                  <a:lnTo>
                    <a:pt x="474949" y="4363175"/>
                  </a:lnTo>
                  <a:cubicBezTo>
                    <a:pt x="400319" y="4341345"/>
                    <a:pt x="342886" y="4318391"/>
                    <a:pt x="348563" y="4304668"/>
                  </a:cubicBezTo>
                  <a:cubicBezTo>
                    <a:pt x="325306" y="4307264"/>
                    <a:pt x="307184" y="4304022"/>
                    <a:pt x="291636" y="4297850"/>
                  </a:cubicBezTo>
                  <a:lnTo>
                    <a:pt x="283233" y="4292908"/>
                  </a:lnTo>
                  <a:lnTo>
                    <a:pt x="261894" y="4292079"/>
                  </a:lnTo>
                  <a:cubicBezTo>
                    <a:pt x="182739" y="4292195"/>
                    <a:pt x="98277" y="4303048"/>
                    <a:pt x="13818" y="4303047"/>
                  </a:cubicBezTo>
                  <a:cubicBezTo>
                    <a:pt x="13818" y="4260112"/>
                    <a:pt x="3199" y="4217174"/>
                    <a:pt x="3198" y="41796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aphicFrame>
          <p:nvGraphicFramePr>
            <p:cNvPr id="24" name="Диаграмма 23"/>
            <p:cNvGraphicFramePr/>
            <p:nvPr>
              <p:extLst/>
            </p:nvPr>
          </p:nvGraphicFramePr>
          <p:xfrm>
            <a:off x="4247728" y="4256073"/>
            <a:ext cx="4176464" cy="2701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9" name="Прямоугольник 28"/>
            <p:cNvSpPr/>
            <p:nvPr/>
          </p:nvSpPr>
          <p:spPr>
            <a:xfrm>
              <a:off x="4150955" y="4357417"/>
              <a:ext cx="4068936" cy="20448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kern="0" dirty="0">
                  <a:solidFill>
                    <a:prstClr val="black"/>
                  </a:solidFill>
                  <a:cs typeface="Arial" charset="0"/>
                </a:rPr>
                <a:t>Структура выпуска нефтепродуктов,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98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14" y="3944497"/>
            <a:ext cx="1679933" cy="241603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20" y="1755746"/>
            <a:ext cx="1693826" cy="2410231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70000"/>
              </a:prst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Нефтеперерабатывающий завод сегодня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306292" y="1353010"/>
            <a:ext cx="3641972" cy="1424444"/>
          </a:xfrm>
          <a:custGeom>
            <a:avLst/>
            <a:gdLst>
              <a:gd name="connsiteX0" fmla="*/ 0 w 2483989"/>
              <a:gd name="connsiteY0" fmla="*/ 0 h 1655992"/>
              <a:gd name="connsiteX1" fmla="*/ 2483989 w 2483989"/>
              <a:gd name="connsiteY1" fmla="*/ 0 h 1655992"/>
              <a:gd name="connsiteX2" fmla="*/ 2483989 w 2483989"/>
              <a:gd name="connsiteY2" fmla="*/ 1655992 h 1655992"/>
              <a:gd name="connsiteX3" fmla="*/ 0 w 2483989"/>
              <a:gd name="connsiteY3" fmla="*/ 1655992 h 1655992"/>
              <a:gd name="connsiteX4" fmla="*/ 0 w 2483989"/>
              <a:gd name="connsiteY4" fmla="*/ 0 h 1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989" h="1655992">
                <a:moveTo>
                  <a:pt x="0" y="0"/>
                </a:moveTo>
                <a:lnTo>
                  <a:pt x="2483989" y="0"/>
                </a:lnTo>
                <a:lnTo>
                  <a:pt x="2483989" y="1655992"/>
                </a:lnTo>
                <a:lnTo>
                  <a:pt x="0" y="16559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04000" tIns="0" rIns="0" bIns="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Производство высококачественных нефтепродуктов, в том числе для арктической зоны Российской Федерации</a:t>
            </a:r>
          </a:p>
          <a:p>
            <a:pPr marL="114300" lvl="1" indent="-114300" defTabSz="622300">
              <a:lnSpc>
                <a:spcPct val="90000"/>
              </a:lnSpc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Обеспечение высокого уровня промышленной и экологической безопасности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306511" y="2945856"/>
            <a:ext cx="2581535" cy="563619"/>
          </a:xfrm>
          <a:custGeom>
            <a:avLst/>
            <a:gdLst>
              <a:gd name="connsiteX0" fmla="*/ 0 w 2483989"/>
              <a:gd name="connsiteY0" fmla="*/ 0 h 1655992"/>
              <a:gd name="connsiteX1" fmla="*/ 2483989 w 2483989"/>
              <a:gd name="connsiteY1" fmla="*/ 0 h 1655992"/>
              <a:gd name="connsiteX2" fmla="*/ 2483989 w 2483989"/>
              <a:gd name="connsiteY2" fmla="*/ 1655992 h 1655992"/>
              <a:gd name="connsiteX3" fmla="*/ 0 w 2483989"/>
              <a:gd name="connsiteY3" fmla="*/ 1655992 h 1655992"/>
              <a:gd name="connsiteX4" fmla="*/ 0 w 2483989"/>
              <a:gd name="connsiteY4" fmla="*/ 0 h 1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989" h="1655992">
                <a:moveTo>
                  <a:pt x="0" y="0"/>
                </a:moveTo>
                <a:lnTo>
                  <a:pt x="2483989" y="0"/>
                </a:lnTo>
                <a:lnTo>
                  <a:pt x="2483989" y="1655992"/>
                </a:lnTo>
                <a:lnTo>
                  <a:pt x="0" y="16559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04000" tIns="0" rIns="0" bIns="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Безопасное производство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Эффективный персонал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306292" y="3975202"/>
            <a:ext cx="2752346" cy="1470022"/>
          </a:xfrm>
          <a:custGeom>
            <a:avLst/>
            <a:gdLst>
              <a:gd name="connsiteX0" fmla="*/ 0 w 2483989"/>
              <a:gd name="connsiteY0" fmla="*/ 0 h 1655992"/>
              <a:gd name="connsiteX1" fmla="*/ 2483989 w 2483989"/>
              <a:gd name="connsiteY1" fmla="*/ 0 h 1655992"/>
              <a:gd name="connsiteX2" fmla="*/ 2483989 w 2483989"/>
              <a:gd name="connsiteY2" fmla="*/ 1655992 h 1655992"/>
              <a:gd name="connsiteX3" fmla="*/ 0 w 2483989"/>
              <a:gd name="connsiteY3" fmla="*/ 1655992 h 1655992"/>
              <a:gd name="connsiteX4" fmla="*/ 0 w 2483989"/>
              <a:gd name="connsiteY4" fmla="*/ 0 h 1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989" h="1655992">
                <a:moveTo>
                  <a:pt x="0" y="0"/>
                </a:moveTo>
                <a:lnTo>
                  <a:pt x="2483989" y="0"/>
                </a:lnTo>
                <a:lnTo>
                  <a:pt x="2483989" y="1655992"/>
                </a:lnTo>
                <a:lnTo>
                  <a:pt x="0" y="16559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04000" tIns="0" rIns="0" bIns="0" numCol="1" spcCol="1270" anchor="ctr" anchorCtr="0">
            <a:noAutofit/>
          </a:bodyPr>
          <a:lstStyle/>
          <a:p>
            <a:pPr marL="114300" lvl="1" indent="-114300" defTabSz="622300">
              <a:spcBef>
                <a:spcPct val="0"/>
              </a:spcBef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Эффективность</a:t>
            </a:r>
            <a:endParaRPr lang="ru-RU" sz="1200" b="1" dirty="0">
              <a:solidFill>
                <a:prstClr val="black"/>
              </a:solidFill>
            </a:endParaRPr>
          </a:p>
          <a:p>
            <a:pPr marL="114300" lvl="1" indent="-114300" defTabSz="622300">
              <a:spcBef>
                <a:spcPct val="0"/>
              </a:spcBef>
              <a:buFontTx/>
              <a:buChar char="••"/>
            </a:pPr>
            <a:r>
              <a:rPr lang="ru-RU" sz="1200" dirty="0" err="1">
                <a:solidFill>
                  <a:prstClr val="black"/>
                </a:solidFill>
              </a:rPr>
              <a:t>Экологичность</a:t>
            </a:r>
            <a:endParaRPr lang="ru-RU" sz="1200" b="1" dirty="0">
              <a:solidFill>
                <a:prstClr val="black"/>
              </a:solidFill>
            </a:endParaRPr>
          </a:p>
          <a:p>
            <a:pPr marL="114300" lvl="1" indent="-114300" defTabSz="622300">
              <a:spcBef>
                <a:spcPct val="0"/>
              </a:spcBef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Социальная ответственность</a:t>
            </a:r>
          </a:p>
          <a:p>
            <a:pPr marL="114300" lvl="1" indent="-114300" defTabSz="622300">
              <a:spcBef>
                <a:spcPct val="0"/>
              </a:spcBef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Партнерство</a:t>
            </a:r>
          </a:p>
          <a:p>
            <a:pPr marL="114300" lvl="1" indent="-114300" defTabSz="622300">
              <a:spcBef>
                <a:spcPct val="0"/>
              </a:spcBef>
              <a:buFontTx/>
              <a:buChar char="••"/>
            </a:pPr>
            <a:r>
              <a:rPr lang="ru-RU" sz="1200" dirty="0">
                <a:solidFill>
                  <a:prstClr val="black"/>
                </a:solidFill>
              </a:rPr>
              <a:t>Нравственность</a:t>
            </a:r>
          </a:p>
        </p:txBody>
      </p:sp>
      <p:sp>
        <p:nvSpPr>
          <p:cNvPr id="15" name="Полилиния 14"/>
          <p:cNvSpPr/>
          <p:nvPr/>
        </p:nvSpPr>
        <p:spPr>
          <a:xfrm rot="2172298">
            <a:off x="1423678" y="4213674"/>
            <a:ext cx="1591955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861"/>
                </a:moveTo>
                <a:lnTo>
                  <a:pt x="1384051" y="27861"/>
                </a:lnTo>
              </a:path>
            </a:pathLst>
          </a:custGeom>
          <a:noFill/>
          <a:ln w="38100"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479343" y="3167257"/>
            <a:ext cx="1663912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861"/>
                </a:moveTo>
                <a:lnTo>
                  <a:pt x="1492198" y="27861"/>
                </a:lnTo>
              </a:path>
            </a:pathLst>
          </a:custGeom>
          <a:noFill/>
          <a:ln w="38100"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 rot="18822169">
            <a:off x="1706808" y="2327689"/>
            <a:ext cx="1108557" cy="621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861"/>
                </a:moveTo>
                <a:lnTo>
                  <a:pt x="1568281" y="27861"/>
                </a:lnTo>
              </a:path>
            </a:pathLst>
          </a:custGeom>
          <a:noFill/>
          <a:ln w="38100"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2378717" y="1490896"/>
            <a:ext cx="1323713" cy="869919"/>
          </a:xfrm>
          <a:custGeom>
            <a:avLst/>
            <a:gdLst>
              <a:gd name="connsiteX0" fmla="*/ 0 w 1655992"/>
              <a:gd name="connsiteY0" fmla="*/ 827996 h 1655992"/>
              <a:gd name="connsiteX1" fmla="*/ 827996 w 1655992"/>
              <a:gd name="connsiteY1" fmla="*/ 0 h 1655992"/>
              <a:gd name="connsiteX2" fmla="*/ 1655992 w 1655992"/>
              <a:gd name="connsiteY2" fmla="*/ 827996 h 1655992"/>
              <a:gd name="connsiteX3" fmla="*/ 827996 w 1655992"/>
              <a:gd name="connsiteY3" fmla="*/ 1655992 h 1655992"/>
              <a:gd name="connsiteX4" fmla="*/ 0 w 1655992"/>
              <a:gd name="connsiteY4" fmla="*/ 827996 h 1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92" h="1655992">
                <a:moveTo>
                  <a:pt x="0" y="827996"/>
                </a:moveTo>
                <a:cubicBezTo>
                  <a:pt x="0" y="370706"/>
                  <a:pt x="370706" y="0"/>
                  <a:pt x="827996" y="0"/>
                </a:cubicBezTo>
                <a:cubicBezTo>
                  <a:pt x="1285286" y="0"/>
                  <a:pt x="1655992" y="370706"/>
                  <a:pt x="1655992" y="827996"/>
                </a:cubicBezTo>
                <a:cubicBezTo>
                  <a:pt x="1655992" y="1285286"/>
                  <a:pt x="1285286" y="1655992"/>
                  <a:pt x="827996" y="1655992"/>
                </a:cubicBezTo>
                <a:cubicBezTo>
                  <a:pt x="370706" y="1655992"/>
                  <a:pt x="0" y="1285286"/>
                  <a:pt x="0" y="8279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52674" tIns="252674" rIns="252674" bIns="25267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prstClr val="black"/>
                </a:solidFill>
              </a:rPr>
              <a:t>Миссия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2378717" y="2777695"/>
            <a:ext cx="1362810" cy="869919"/>
          </a:xfrm>
          <a:custGeom>
            <a:avLst/>
            <a:gdLst>
              <a:gd name="connsiteX0" fmla="*/ 0 w 1655992"/>
              <a:gd name="connsiteY0" fmla="*/ 827996 h 1655992"/>
              <a:gd name="connsiteX1" fmla="*/ 827996 w 1655992"/>
              <a:gd name="connsiteY1" fmla="*/ 0 h 1655992"/>
              <a:gd name="connsiteX2" fmla="*/ 1655992 w 1655992"/>
              <a:gd name="connsiteY2" fmla="*/ 827996 h 1655992"/>
              <a:gd name="connsiteX3" fmla="*/ 827996 w 1655992"/>
              <a:gd name="connsiteY3" fmla="*/ 1655992 h 1655992"/>
              <a:gd name="connsiteX4" fmla="*/ 0 w 1655992"/>
              <a:gd name="connsiteY4" fmla="*/ 827996 h 1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92" h="1655992">
                <a:moveTo>
                  <a:pt x="0" y="827996"/>
                </a:moveTo>
                <a:cubicBezTo>
                  <a:pt x="0" y="370706"/>
                  <a:pt x="370706" y="0"/>
                  <a:pt x="827996" y="0"/>
                </a:cubicBezTo>
                <a:cubicBezTo>
                  <a:pt x="1285286" y="0"/>
                  <a:pt x="1655992" y="370706"/>
                  <a:pt x="1655992" y="827996"/>
                </a:cubicBezTo>
                <a:cubicBezTo>
                  <a:pt x="1655992" y="1285286"/>
                  <a:pt x="1285286" y="1655992"/>
                  <a:pt x="827996" y="1655992"/>
                </a:cubicBezTo>
                <a:cubicBezTo>
                  <a:pt x="370706" y="1655992"/>
                  <a:pt x="0" y="1285286"/>
                  <a:pt x="0" y="8279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52674" tIns="252674" rIns="252674" bIns="25267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prstClr val="black"/>
                </a:solidFill>
              </a:rPr>
              <a:t>Цель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359168" y="4208719"/>
            <a:ext cx="1362810" cy="869919"/>
          </a:xfrm>
          <a:custGeom>
            <a:avLst/>
            <a:gdLst>
              <a:gd name="connsiteX0" fmla="*/ 0 w 1655992"/>
              <a:gd name="connsiteY0" fmla="*/ 827996 h 1655992"/>
              <a:gd name="connsiteX1" fmla="*/ 827996 w 1655992"/>
              <a:gd name="connsiteY1" fmla="*/ 0 h 1655992"/>
              <a:gd name="connsiteX2" fmla="*/ 1655992 w 1655992"/>
              <a:gd name="connsiteY2" fmla="*/ 827996 h 1655992"/>
              <a:gd name="connsiteX3" fmla="*/ 827996 w 1655992"/>
              <a:gd name="connsiteY3" fmla="*/ 1655992 h 1655992"/>
              <a:gd name="connsiteX4" fmla="*/ 0 w 1655992"/>
              <a:gd name="connsiteY4" fmla="*/ 827996 h 1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92" h="1655992">
                <a:moveTo>
                  <a:pt x="0" y="827996"/>
                </a:moveTo>
                <a:cubicBezTo>
                  <a:pt x="0" y="370706"/>
                  <a:pt x="370706" y="0"/>
                  <a:pt x="827996" y="0"/>
                </a:cubicBezTo>
                <a:cubicBezTo>
                  <a:pt x="1285286" y="0"/>
                  <a:pt x="1655992" y="370706"/>
                  <a:pt x="1655992" y="827996"/>
                </a:cubicBezTo>
                <a:cubicBezTo>
                  <a:pt x="1655992" y="1285286"/>
                  <a:pt x="1285286" y="1655992"/>
                  <a:pt x="827996" y="1655992"/>
                </a:cubicBezTo>
                <a:cubicBezTo>
                  <a:pt x="370706" y="1655992"/>
                  <a:pt x="0" y="1285286"/>
                  <a:pt x="0" y="8279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52674" tIns="252674" rIns="252674" bIns="25267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prstClr val="black"/>
                </a:solidFill>
              </a:rPr>
              <a:t>Ценности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256722" y="2158132"/>
            <a:ext cx="2017824" cy="201782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rgbClr val="D22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330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Наш персонал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55721"/>
              </p:ext>
            </p:extLst>
          </p:nvPr>
        </p:nvGraphicFramePr>
        <p:xfrm>
          <a:off x="4572000" y="1124836"/>
          <a:ext cx="421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9DC7536-86B7-4105-B76B-714B76C4B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697210"/>
              </p:ext>
            </p:extLst>
          </p:nvPr>
        </p:nvGraphicFramePr>
        <p:xfrm>
          <a:off x="467549" y="4077074"/>
          <a:ext cx="3816423" cy="225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A6E3384-0E6B-4EAE-B4B1-1E4036451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416353"/>
              </p:ext>
            </p:extLst>
          </p:nvPr>
        </p:nvGraphicFramePr>
        <p:xfrm>
          <a:off x="4572000" y="4077072"/>
          <a:ext cx="4212000" cy="22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539552" y="908720"/>
            <a:ext cx="817619" cy="817619"/>
          </a:xfrm>
          <a:prstGeom prst="ellipse">
            <a:avLst/>
          </a:prstGeom>
          <a:solidFill>
            <a:srgbClr val="D223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542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endParaRPr lang="ru-RU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9552" y="2636912"/>
            <a:ext cx="817619" cy="817619"/>
          </a:xfrm>
          <a:prstGeom prst="ellipse">
            <a:avLst/>
          </a:prstGeom>
          <a:solidFill>
            <a:srgbClr val="D223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41,5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5781" y="1772816"/>
            <a:ext cx="817619" cy="817619"/>
          </a:xfrm>
          <a:prstGeom prst="ellipse">
            <a:avLst/>
          </a:prstGeom>
          <a:solidFill>
            <a:srgbClr val="D223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endParaRPr lang="ru-RU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34985" y="1029496"/>
            <a:ext cx="2010130" cy="584281"/>
          </a:xfrm>
          <a:custGeom>
            <a:avLst/>
            <a:gdLst>
              <a:gd name="connsiteX0" fmla="*/ 0 w 3271938"/>
              <a:gd name="connsiteY0" fmla="*/ 0 h 960954"/>
              <a:gd name="connsiteX1" fmla="*/ 2791461 w 3271938"/>
              <a:gd name="connsiteY1" fmla="*/ 0 h 960954"/>
              <a:gd name="connsiteX2" fmla="*/ 3271938 w 3271938"/>
              <a:gd name="connsiteY2" fmla="*/ 480477 h 960954"/>
              <a:gd name="connsiteX3" fmla="*/ 2791461 w 3271938"/>
              <a:gd name="connsiteY3" fmla="*/ 960954 h 960954"/>
              <a:gd name="connsiteX4" fmla="*/ 0 w 3271938"/>
              <a:gd name="connsiteY4" fmla="*/ 960954 h 960954"/>
              <a:gd name="connsiteX5" fmla="*/ 0 w 3271938"/>
              <a:gd name="connsiteY5" fmla="*/ 0 h 9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938" h="960954">
                <a:moveTo>
                  <a:pt x="3271938" y="960953"/>
                </a:moveTo>
                <a:lnTo>
                  <a:pt x="480477" y="960953"/>
                </a:lnTo>
                <a:lnTo>
                  <a:pt x="0" y="480477"/>
                </a:lnTo>
                <a:lnTo>
                  <a:pt x="480477" y="1"/>
                </a:lnTo>
                <a:lnTo>
                  <a:pt x="3271938" y="1"/>
                </a:lnTo>
                <a:lnTo>
                  <a:pt x="3271938" y="960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63831" rIns="72000" bIns="163831" numCol="1" spcCol="127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численность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259632" y="2747376"/>
            <a:ext cx="1985483" cy="586378"/>
          </a:xfrm>
          <a:custGeom>
            <a:avLst/>
            <a:gdLst>
              <a:gd name="connsiteX0" fmla="*/ 0 w 3271938"/>
              <a:gd name="connsiteY0" fmla="*/ 0 h 960954"/>
              <a:gd name="connsiteX1" fmla="*/ 2791461 w 3271938"/>
              <a:gd name="connsiteY1" fmla="*/ 0 h 960954"/>
              <a:gd name="connsiteX2" fmla="*/ 3271938 w 3271938"/>
              <a:gd name="connsiteY2" fmla="*/ 480477 h 960954"/>
              <a:gd name="connsiteX3" fmla="*/ 2791461 w 3271938"/>
              <a:gd name="connsiteY3" fmla="*/ 960954 h 960954"/>
              <a:gd name="connsiteX4" fmla="*/ 0 w 3271938"/>
              <a:gd name="connsiteY4" fmla="*/ 960954 h 960954"/>
              <a:gd name="connsiteX5" fmla="*/ 0 w 3271938"/>
              <a:gd name="connsiteY5" fmla="*/ 0 h 9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938" h="960954">
                <a:moveTo>
                  <a:pt x="3271938" y="960953"/>
                </a:moveTo>
                <a:lnTo>
                  <a:pt x="480477" y="960953"/>
                </a:lnTo>
                <a:lnTo>
                  <a:pt x="0" y="480477"/>
                </a:lnTo>
                <a:lnTo>
                  <a:pt x="480477" y="1"/>
                </a:lnTo>
                <a:lnTo>
                  <a:pt x="3271938" y="1"/>
                </a:lnTo>
                <a:lnTo>
                  <a:pt x="3271938" y="960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63831" rIns="72000" bIns="163830" numCol="1" spcCol="127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средний возраст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247308" y="1883280"/>
            <a:ext cx="2010130" cy="584281"/>
          </a:xfrm>
          <a:custGeom>
            <a:avLst/>
            <a:gdLst>
              <a:gd name="connsiteX0" fmla="*/ 0 w 3271938"/>
              <a:gd name="connsiteY0" fmla="*/ 0 h 960954"/>
              <a:gd name="connsiteX1" fmla="*/ 2791461 w 3271938"/>
              <a:gd name="connsiteY1" fmla="*/ 0 h 960954"/>
              <a:gd name="connsiteX2" fmla="*/ 3271938 w 3271938"/>
              <a:gd name="connsiteY2" fmla="*/ 480477 h 960954"/>
              <a:gd name="connsiteX3" fmla="*/ 2791461 w 3271938"/>
              <a:gd name="connsiteY3" fmla="*/ 960954 h 960954"/>
              <a:gd name="connsiteX4" fmla="*/ 0 w 3271938"/>
              <a:gd name="connsiteY4" fmla="*/ 960954 h 960954"/>
              <a:gd name="connsiteX5" fmla="*/ 0 w 3271938"/>
              <a:gd name="connsiteY5" fmla="*/ 0 h 96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938" h="960954">
                <a:moveTo>
                  <a:pt x="3271938" y="960953"/>
                </a:moveTo>
                <a:lnTo>
                  <a:pt x="480477" y="960953"/>
                </a:lnTo>
                <a:lnTo>
                  <a:pt x="0" y="480477"/>
                </a:lnTo>
                <a:lnTo>
                  <a:pt x="480477" y="1"/>
                </a:lnTo>
                <a:lnTo>
                  <a:pt x="3271938" y="1"/>
                </a:lnTo>
                <a:lnTo>
                  <a:pt x="3271938" y="960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63831" rIns="72000" bIns="163831" numCol="1" spcCol="127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учётом подрядных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16732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Социальная значимость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648" y="980728"/>
            <a:ext cx="3265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ООО «ЛУКОЙЛ-УНП»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93564" y="1573473"/>
            <a:ext cx="4626513" cy="703398"/>
          </a:xfrm>
          <a:custGeom>
            <a:avLst/>
            <a:gdLst>
              <a:gd name="connsiteX0" fmla="*/ 0 w 6120679"/>
              <a:gd name="connsiteY0" fmla="*/ 0 h 500850"/>
              <a:gd name="connsiteX1" fmla="*/ 6120679 w 6120679"/>
              <a:gd name="connsiteY1" fmla="*/ 0 h 500850"/>
              <a:gd name="connsiteX2" fmla="*/ 6120679 w 6120679"/>
              <a:gd name="connsiteY2" fmla="*/ 500850 h 500850"/>
              <a:gd name="connsiteX3" fmla="*/ 0 w 6120679"/>
              <a:gd name="connsiteY3" fmla="*/ 500850 h 500850"/>
              <a:gd name="connsiteX4" fmla="*/ 0 w 6120679"/>
              <a:gd name="connsiteY4" fmla="*/ 0 h 5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79" h="500850">
                <a:moveTo>
                  <a:pt x="0" y="0"/>
                </a:moveTo>
                <a:lnTo>
                  <a:pt x="6120679" y="0"/>
                </a:lnTo>
                <a:lnTo>
                  <a:pt x="6120679" y="500850"/>
                </a:lnTo>
                <a:lnTo>
                  <a:pt x="0" y="50085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D2233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249936" rIns="108000" bIns="85344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b="1" dirty="0">
                <a:solidFill>
                  <a:srgbClr val="000000"/>
                </a:solidFill>
              </a:rPr>
              <a:t>обеспечивает более 1200 жителей г. Ухты рабочими местами</a:t>
            </a:r>
            <a:endParaRPr lang="ru-RU" sz="1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296860"/>
            <a:ext cx="3888432" cy="453738"/>
          </a:xfrm>
          <a:prstGeom prst="rect">
            <a:avLst/>
          </a:prstGeom>
          <a:solidFill>
            <a:srgbClr val="D2233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79236" tIns="17293" rIns="179236" bIns="17293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градообразующее предприятие</a:t>
            </a:r>
          </a:p>
        </p:txBody>
      </p:sp>
      <p:graphicFrame>
        <p:nvGraphicFramePr>
          <p:cNvPr id="11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55910"/>
              </p:ext>
            </p:extLst>
          </p:nvPr>
        </p:nvGraphicFramePr>
        <p:xfrm>
          <a:off x="5338514" y="1319283"/>
          <a:ext cx="3587427" cy="189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02881" y="1551560"/>
            <a:ext cx="989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47" b="1" i="0" u="none" strike="noStrike" kern="1200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ru-RU" sz="1100" b="1" dirty="0">
                <a:solidFill>
                  <a:prstClr val="white">
                    <a:lumMod val="65000"/>
                  </a:prstClr>
                </a:solidFill>
                <a:ea typeface="Tahoma"/>
                <a:cs typeface="Tahoma"/>
              </a:rPr>
              <a:t>млн. руб.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796137" y="3240628"/>
            <a:ext cx="2796364" cy="1487913"/>
            <a:chOff x="935546" y="142332"/>
            <a:chExt cx="2880422" cy="1589553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1580980" y="-503102"/>
              <a:ext cx="1589553" cy="288042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935546" y="219928"/>
              <a:ext cx="2880422" cy="1434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3825" rIns="72000" bIns="123825" numCol="1" spcCol="1270" anchor="ctr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baseline="0" dirty="0"/>
                <a:t>Конкурс «Организация высокой социальной эффективности-2020»:</a:t>
              </a:r>
              <a:br>
                <a:rPr lang="ru-RU" sz="1200" kern="1200" baseline="0" dirty="0"/>
              </a:br>
              <a:r>
                <a:rPr lang="ru-RU" sz="1200" kern="1200" baseline="0" dirty="0"/>
                <a:t>- За развитие кадрового потенциала в организациях производственной сферы; </a:t>
              </a:r>
              <a:br>
                <a:rPr lang="ru-RU" sz="1200" kern="1200" baseline="0" dirty="0"/>
              </a:br>
              <a:r>
                <a:rPr lang="ru-RU" sz="1200" kern="1200" baseline="0" dirty="0"/>
                <a:t>- За развитие социального партнерства в организациях производственной сферы.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96136" y="4999978"/>
            <a:ext cx="2796365" cy="1420439"/>
            <a:chOff x="935546" y="2038770"/>
            <a:chExt cx="2880423" cy="1425841"/>
          </a:xfrm>
        </p:grpSpPr>
        <p:sp>
          <p:nvSpPr>
            <p:cNvPr id="33" name="Прямоугольник с двумя скругленными соседними углами 32"/>
            <p:cNvSpPr/>
            <p:nvPr/>
          </p:nvSpPr>
          <p:spPr>
            <a:xfrm rot="5400000">
              <a:off x="1662837" y="1311480"/>
              <a:ext cx="1425841" cy="288042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935546" y="2108374"/>
              <a:ext cx="2880422" cy="1286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3825" rIns="72000" bIns="123825" numCol="1" spcCol="1270" anchor="ctr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Конкурс коллективных договоров предприятий нефтегазового комплекса за 2021 год (среди организаций переработки нефти и газа, нефтехимической и химической промышленности, электроэнергетики)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71648" y="5111886"/>
            <a:ext cx="792508" cy="1239191"/>
            <a:chOff x="0" y="1953247"/>
            <a:chExt cx="935091" cy="159688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1953247"/>
              <a:ext cx="935091" cy="1596886"/>
            </a:xfrm>
            <a:prstGeom prst="roundRect">
              <a:avLst/>
            </a:prstGeom>
            <a:gradFill flip="none" rotWithShape="1">
              <a:gsLst>
                <a:gs pos="52000">
                  <a:srgbClr val="4E606E"/>
                </a:gs>
                <a:gs pos="0">
                  <a:srgbClr val="394651"/>
                </a:gs>
                <a:gs pos="100000">
                  <a:srgbClr val="ABB1B9"/>
                </a:gs>
              </a:gsLst>
              <a:lin ang="189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10"/>
            <p:cNvSpPr txBox="1"/>
            <p:nvPr/>
          </p:nvSpPr>
          <p:spPr>
            <a:xfrm>
              <a:off x="45646" y="1971467"/>
              <a:ext cx="843798" cy="150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место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902097" y="3364988"/>
            <a:ext cx="792508" cy="1239191"/>
            <a:chOff x="0" y="1953247"/>
            <a:chExt cx="935091" cy="159688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1953247"/>
              <a:ext cx="935091" cy="1596886"/>
            </a:xfrm>
            <a:prstGeom prst="roundRect">
              <a:avLst/>
            </a:prstGeom>
            <a:gradFill flip="none" rotWithShape="1">
              <a:gsLst>
                <a:gs pos="52000">
                  <a:srgbClr val="4E606E"/>
                </a:gs>
                <a:gs pos="0">
                  <a:srgbClr val="394651"/>
                </a:gs>
                <a:gs pos="100000">
                  <a:srgbClr val="ABB1B9"/>
                </a:gs>
              </a:gsLst>
              <a:lin ang="189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10"/>
            <p:cNvSpPr txBox="1"/>
            <p:nvPr/>
          </p:nvSpPr>
          <p:spPr>
            <a:xfrm>
              <a:off x="45647" y="1998894"/>
              <a:ext cx="843797" cy="1505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место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7544" y="2852936"/>
            <a:ext cx="4122743" cy="3161594"/>
            <a:chOff x="300311" y="2082800"/>
            <a:chExt cx="5038217" cy="3817029"/>
          </a:xfrm>
          <a:effectLst>
            <a:reflection stA="82000" endPos="0" dist="50800" dir="5400000" sy="-100000" algn="bl" rotWithShape="0"/>
          </a:effectLst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1" y="2082800"/>
              <a:ext cx="2102768" cy="29277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812" y="2518132"/>
              <a:ext cx="2107342" cy="29277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988" y="2964592"/>
              <a:ext cx="2074540" cy="293523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405949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Социальная значимость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83568" y="1506474"/>
            <a:ext cx="8136904" cy="4946862"/>
          </a:xfrm>
          <a:custGeom>
            <a:avLst/>
            <a:gdLst>
              <a:gd name="connsiteX0" fmla="*/ 0 w 6120679"/>
              <a:gd name="connsiteY0" fmla="*/ 0 h 500850"/>
              <a:gd name="connsiteX1" fmla="*/ 6120679 w 6120679"/>
              <a:gd name="connsiteY1" fmla="*/ 0 h 500850"/>
              <a:gd name="connsiteX2" fmla="*/ 6120679 w 6120679"/>
              <a:gd name="connsiteY2" fmla="*/ 500850 h 500850"/>
              <a:gd name="connsiteX3" fmla="*/ 0 w 6120679"/>
              <a:gd name="connsiteY3" fmla="*/ 500850 h 500850"/>
              <a:gd name="connsiteX4" fmla="*/ 0 w 6120679"/>
              <a:gd name="connsiteY4" fmla="*/ 0 h 5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79" h="500850">
                <a:moveTo>
                  <a:pt x="0" y="0"/>
                </a:moveTo>
                <a:lnTo>
                  <a:pt x="6120679" y="0"/>
                </a:lnTo>
                <a:lnTo>
                  <a:pt x="6120679" y="500850"/>
                </a:lnTo>
                <a:lnTo>
                  <a:pt x="0" y="50085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D2233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249936" rIns="108000" bIns="85344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>
                <a:solidFill>
                  <a:srgbClr val="000000"/>
                </a:solidFill>
              </a:rPr>
              <a:t>осуществляет работу по направлениям: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Жилищные программы</a:t>
            </a:r>
          </a:p>
          <a:p>
            <a:pPr marL="184150" lvl="1" algn="just" defTabSz="533400">
              <a:spcBef>
                <a:spcPct val="0"/>
              </a:spcBef>
              <a:spcAft>
                <a:spcPts val="400"/>
              </a:spcAft>
              <a:buSzPct val="150000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т.ч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возмещение работникам, признанным нуждающимся, части затрат по выплате процентов по жилищному ипотечному кредиту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Охрана здоровья</a:t>
            </a:r>
          </a:p>
          <a:p>
            <a:pPr marL="184150" lvl="1" algn="just" defTabSz="533400">
              <a:spcBef>
                <a:spcPct val="0"/>
              </a:spcBef>
              <a:spcAft>
                <a:spcPts val="400"/>
              </a:spcAft>
              <a:buSzPct val="150000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т.ч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добровольное медицинское страхования, компенсация части затрат на лечение и отдых, выплата материальной помощи к отпуску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Поддержка молодых семей</a:t>
            </a:r>
          </a:p>
          <a:p>
            <a:pPr marL="184150" lvl="1" algn="just" defTabSz="533400">
              <a:spcBef>
                <a:spcPct val="0"/>
              </a:spcBef>
              <a:spcAft>
                <a:spcPts val="400"/>
              </a:spcAft>
              <a:buSzPct val="150000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т.ч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выдача займов для обустройства дома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Материальное стимулирование</a:t>
            </a:r>
          </a:p>
          <a:p>
            <a:pPr marL="184150" lvl="1" algn="just" defTabSz="533400">
              <a:spcBef>
                <a:spcPct val="0"/>
              </a:spcBef>
              <a:spcAft>
                <a:spcPts val="400"/>
              </a:spcAft>
              <a:buSzPct val="150000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т.ч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премии к профессиональному празднику, годовое вознаграждение, премии за разработку и реализацию проектов по повышению эффективности деятельности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Поддержка женщин и семей с детьми</a:t>
            </a:r>
          </a:p>
          <a:p>
            <a:pPr marL="184150" lvl="1" algn="just" defTabSz="533400">
              <a:spcBef>
                <a:spcPct val="0"/>
              </a:spcBef>
              <a:spcAft>
                <a:spcPts val="400"/>
              </a:spcAft>
              <a:buSzPct val="150000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т.ч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выплата материальной помощи в связи с рождением ребенка, детские новогодние подарки, дополнительное пособие в период нахождения в отпуске по уходу за ребенком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Работа с молодыми специалистами</a:t>
            </a:r>
          </a:p>
          <a:p>
            <a:pPr marL="184150" lvl="1" algn="just" defTabSz="533400">
              <a:spcBef>
                <a:spcPct val="0"/>
              </a:spcBef>
              <a:spcAft>
                <a:spcPts val="400"/>
              </a:spcAft>
              <a:buSzPct val="150000"/>
            </a:pP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т.ч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……</a:t>
            </a:r>
          </a:p>
          <a:p>
            <a:pPr marL="355600" lvl="1" indent="-171450" algn="just" defTabSz="533400">
              <a:spcBef>
                <a:spcPct val="0"/>
              </a:spcBef>
              <a:spcAft>
                <a:spcPts val="400"/>
              </a:spcAft>
              <a:buSzPct val="150000"/>
              <a:buBlip>
                <a:blip r:embed="rId2"/>
              </a:buBlip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Негосударственные пенсионные программы</a:t>
            </a:r>
          </a:p>
          <a:p>
            <a:pPr marL="355600" lvl="1" indent="-171450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2"/>
              </a:buBlip>
            </a:pP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3232" y="1279605"/>
            <a:ext cx="3888432" cy="453738"/>
          </a:xfrm>
          <a:prstGeom prst="rect">
            <a:avLst/>
          </a:prstGeom>
          <a:solidFill>
            <a:srgbClr val="D2233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79236" tIns="17293" rIns="179236" bIns="17293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ориентированная организация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941051"/>
            <a:ext cx="3265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ООО «ЛУКОЙЛ-УНП» </a:t>
            </a:r>
          </a:p>
        </p:txBody>
      </p:sp>
    </p:spTree>
    <p:extLst>
      <p:ext uri="{BB962C8B-B14F-4D97-AF65-F5344CB8AC3E}">
        <p14:creationId xmlns:p14="http://schemas.microsoft.com/office/powerpoint/2010/main" val="258227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thumbs.dreamstime.com/b/worker-red-overalls-isolated-vest-shoes-helmet-render-white-background-52012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9" y="4040566"/>
            <a:ext cx="1368831" cy="13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труда и развитие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5354178"/>
              </p:ext>
            </p:extLst>
          </p:nvPr>
        </p:nvGraphicFramePr>
        <p:xfrm>
          <a:off x="267854" y="854519"/>
          <a:ext cx="5528282" cy="229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42215875"/>
              </p:ext>
            </p:extLst>
          </p:nvPr>
        </p:nvGraphicFramePr>
        <p:xfrm>
          <a:off x="1403725" y="3789421"/>
          <a:ext cx="698477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thumbs.dreamstime.com/b/%D1%87%D0%B5-%D0%BE%D0%B2%D0%B5%D0%BA-d-%D0%B8-%D0%B5%D1%82-%D0%B2%D0%B2%D0%B5%D1%80%D1%85-%D0%BF%D0%BE-%D0%B5%D1%81%D1%82%D0%BD%D0%B8%D1%86%D0%B0%D0%BC-393045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86" y="2580058"/>
            <a:ext cx="1790667" cy="13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stvaind.ru/wp-content/uploads/2016/11/%D0%B6%D0%B8%D0%BB%D1%8C%D0%B5-1-scal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7" y="3089852"/>
            <a:ext cx="1959037" cy="12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532998/pub_5ca3410fe0c47900b252a495_5ca341d5134d6700b2a48338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0451"/>
            <a:ext cx="1224136" cy="13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orexdengi.com/attachment.php?attachmentid=2861615&amp;d=15631252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29347"/>
            <a:ext cx="1733284" cy="129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2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232" y="404664"/>
            <a:ext cx="8289063" cy="410448"/>
          </a:xfrm>
        </p:spPr>
        <p:txBody>
          <a:bodyPr/>
          <a:lstStyle/>
          <a:p>
            <a:r>
              <a:rPr lang="ru-RU" dirty="0"/>
              <a:t>Работа в ЛУКОЙЛе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232" y="1124744"/>
            <a:ext cx="8397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Стабильная оплата труда с ежегодной индексацией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Социальная защищенность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Возможность развития профессиональных компетенций, получения высшего образования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Перспективы профессионального роста, включая все нефтеперерабатывающие организации Группы «ЛУКОЙЛ», в том числе за рубежом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232" y="3212976"/>
            <a:ext cx="833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настоящее время ряд работников ООО «ЛУКОЙЛ-УНП» продолжают карьеру в центральном аппарате Компании, на заводах входящих в Группу «ЛУКОЙЛ», приглашаются на предприятия иных Российских ВИНК.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231" y="4470212"/>
            <a:ext cx="828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NB </a:t>
            </a:r>
            <a:r>
              <a:rPr lang="ru-RU" dirty="0"/>
              <a:t>Впервые ключевые посты предприятия занимают </a:t>
            </a:r>
            <a:r>
              <a:rPr lang="ru-RU" dirty="0" err="1"/>
              <a:t>ухтинцы</a:t>
            </a:r>
            <a:r>
              <a:rPr lang="ru-RU" dirty="0"/>
              <a:t> – Главный инженер, главный технолог, ряд главных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2792244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9c1053dd38e484c300abd3ef06536723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DF9234-72A5-4054-8318-2AF639423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EC50A50-93E7-45D9-B55E-837A434F2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6097C4-C2EC-4FAD-8C18-227FEC2D2CE1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16693</TotalTime>
  <Words>1463</Words>
  <Application>Microsoft Office PowerPoint</Application>
  <PresentationFormat>Экран (4:3)</PresentationFormat>
  <Paragraphs>290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Тема Office</vt:lpstr>
      <vt:lpstr>11_Тема Office</vt:lpstr>
      <vt:lpstr>12_Тема Office</vt:lpstr>
      <vt:lpstr>15_Тема Office</vt:lpstr>
      <vt:lpstr>«Обучение с гарантированным трудоустройством»</vt:lpstr>
      <vt:lpstr>Старейший НПЗ в России</vt:lpstr>
      <vt:lpstr>Современный завод</vt:lpstr>
      <vt:lpstr>Нефтеперерабатывающий завод сегодня</vt:lpstr>
      <vt:lpstr>Наш персонал</vt:lpstr>
      <vt:lpstr>Социальная значимость</vt:lpstr>
      <vt:lpstr>Социальная значимость</vt:lpstr>
      <vt:lpstr>Оплата труда и развитие</vt:lpstr>
      <vt:lpstr>Работа в ЛУКОЙЛе</vt:lpstr>
      <vt:lpstr>Карьерный взлет</vt:lpstr>
      <vt:lpstr>Благотворительность и социальные проекты</vt:lpstr>
      <vt:lpstr>Индустриальный институт УГТУ (СПО)</vt:lpstr>
      <vt:lpstr>Учебный центр Компании «ЛУКОЙЛ»</vt:lpstr>
      <vt:lpstr>Лабораторный комплекс</vt:lpstr>
      <vt:lpstr>Лабораторный комплекс</vt:lpstr>
      <vt:lpstr>Лабораторный комплекс</vt:lpstr>
      <vt:lpstr>Учебно-практический полигон</vt:lpstr>
      <vt:lpstr>Учебно-практический полигон</vt:lpstr>
      <vt:lpstr>Требования к здоровью</vt:lpstr>
      <vt:lpstr>Особенности обучения </vt:lpstr>
      <vt:lpstr>Презентация PowerPoint</vt:lpstr>
      <vt:lpstr>Презентация PowerPoint</vt:lpstr>
      <vt:lpstr>Профильная смена </vt:lpstr>
      <vt:lpstr>Вопросы-ответы (по итогам первой встречи)</vt:lpstr>
      <vt:lpstr>Вопросы-ответы (по итогам первой встречи)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Квашнёв Роман Леонидович</cp:lastModifiedBy>
  <cp:revision>470</cp:revision>
  <cp:lastPrinted>2021-12-01T13:17:47Z</cp:lastPrinted>
  <dcterms:created xsi:type="dcterms:W3CDTF">2015-12-02T14:34:23Z</dcterms:created>
  <dcterms:modified xsi:type="dcterms:W3CDTF">2022-02-16T07:59:09Z</dcterms:modified>
</cp:coreProperties>
</file>